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1" r:id="rId5"/>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guide id="3" pos="1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70C0"/>
    <a:srgbClr val="008000"/>
    <a:srgbClr val="99FFCC"/>
    <a:srgbClr val="CCFF99"/>
    <a:srgbClr val="47D147"/>
    <a:srgbClr val="CCFFCC"/>
    <a:srgbClr val="CCFFFF"/>
    <a:srgbClr val="FF3399"/>
    <a:srgbClr val="F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5" autoAdjust="0"/>
    <p:restoredTop sz="96067" autoAdjust="0"/>
  </p:normalViewPr>
  <p:slideViewPr>
    <p:cSldViewPr>
      <p:cViewPr>
        <p:scale>
          <a:sx n="125" d="100"/>
          <a:sy n="125" d="100"/>
        </p:scale>
        <p:origin x="1692" y="-336"/>
      </p:cViewPr>
      <p:guideLst>
        <p:guide orient="horz" pos="3255"/>
        <p:guide pos="4400"/>
        <p:guide pos="1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viewProps" Target="viewProps.xml" />
  <Relationship Id="rId3" Type="http://schemas.openxmlformats.org/officeDocument/2006/relationships/customXml" Target="../customXml/item3.xml" />
  <Relationship Id="rId7" Type="http://schemas.openxmlformats.org/officeDocument/2006/relationships/presProps" Target="presProp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notesMaster" Target="notesMasters/notesMaster1.xml" />
  <Relationship Id="rId5" Type="http://schemas.openxmlformats.org/officeDocument/2006/relationships/slide" Target="slides/slide1.xml" />
  <Relationship Id="rId10" Type="http://schemas.openxmlformats.org/officeDocument/2006/relationships/tableStyles" Target="tableStyles.xml" />
  <Relationship Id="rId4" Type="http://schemas.openxmlformats.org/officeDocument/2006/relationships/slideMaster" Target="slideMasters/slideMaster1.xml" />
  <Relationship Id="rId9"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C40795-6967-4EF3-A722-FF9414F29A16}" type="datetimeFigureOut">
              <a:rPr kumimoji="1" lang="ja-JP" altLang="en-US" smtClean="0"/>
              <a:t>2018/8/1</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393CC3-1521-481F-B87E-00323AAEDF3A}" type="slidenum">
              <a:rPr kumimoji="1" lang="ja-JP" altLang="en-US" smtClean="0"/>
              <a:t>1</a:t>
            </a:fld>
            <a:endParaRPr kumimoji="1" lang="ja-JP" altLang="en-US" dirty="0"/>
          </a:p>
        </p:txBody>
      </p:sp>
    </p:spTree>
    <p:extLst>
      <p:ext uri="{BB962C8B-B14F-4D97-AF65-F5344CB8AC3E}">
        <p14:creationId xmlns:p14="http://schemas.microsoft.com/office/powerpoint/2010/main" val="45079946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2018/8/1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2018/8/1</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hyperlink" Target="http://www.mhlw.go.jp/" TargetMode="External" />
  <Relationship Id="rId2" Type="http://schemas.openxmlformats.org/officeDocument/2006/relationships/notesSlide" Target="../notesSlides/notesSlide1.xml" />
  <Relationship Id="rId1" Type="http://schemas.openxmlformats.org/officeDocument/2006/relationships/slideLayout" Target="../slideLayouts/slideLayout1.xml" />
  <Relationship Id="rId4" Type="http://schemas.openxmlformats.org/officeDocument/2006/relationships/image" Target="../media/image1.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288000" y="1692000"/>
            <a:ext cx="6732826" cy="360000"/>
          </a:xfrm>
          <a:prstGeom prst="rect">
            <a:avLst/>
          </a:prstGeom>
          <a:solidFill>
            <a:srgbClr val="FF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10" name="正方形/長方形 109"/>
          <p:cNvSpPr/>
          <p:nvPr/>
        </p:nvSpPr>
        <p:spPr>
          <a:xfrm>
            <a:off x="0" y="558119"/>
            <a:ext cx="7200900" cy="1008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11" name="Rectangle 5"/>
          <p:cNvSpPr>
            <a:spLocks noChangeArrowheads="1"/>
          </p:cNvSpPr>
          <p:nvPr/>
        </p:nvSpPr>
        <p:spPr bwMode="auto">
          <a:xfrm>
            <a:off x="0" y="1110039"/>
            <a:ext cx="7200900" cy="503644"/>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algn="ctr" fontAlgn="base">
              <a:lnSpc>
                <a:spcPct val="110000"/>
              </a:lnSpc>
              <a:spcBef>
                <a:spcPct val="0"/>
              </a:spcBef>
              <a:spcAft>
                <a:spcPct val="0"/>
              </a:spcAft>
            </a:pPr>
            <a:r>
              <a:rPr lang="ja-JP" altLang="en-US" sz="1600" b="1" u="sng" kern="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u="sng" kern="1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600" b="1" u="sng" kern="100" dirty="0" smtClean="0">
                <a:latin typeface="メイリオ" panose="020B0604030504040204" pitchFamily="50" charset="-128"/>
                <a:ea typeface="メイリオ" panose="020B0604030504040204" pitchFamily="50" charset="-128"/>
                <a:cs typeface="メイリオ" panose="020B0604030504040204" pitchFamily="50" charset="-128"/>
              </a:rPr>
              <a:t>年８月分から</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支給制限に関する</a:t>
            </a:r>
            <a:r>
              <a:rPr lang="ja-JP" altLang="en-US" sz="1600" b="1" u="sng" kern="100" dirty="0" smtClean="0">
                <a:latin typeface="メイリオ" panose="020B0604030504040204" pitchFamily="50" charset="-128"/>
                <a:ea typeface="メイリオ" panose="020B0604030504040204" pitchFamily="50" charset="-128"/>
                <a:cs typeface="メイリオ" panose="020B0604030504040204" pitchFamily="50" charset="-128"/>
              </a:rPr>
              <a:t>所得の算定方法が変わります</a:t>
            </a:r>
            <a:endPar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3"/>
          <p:cNvSpPr txBox="1">
            <a:spLocks noChangeArrowheads="1"/>
          </p:cNvSpPr>
          <p:nvPr/>
        </p:nvSpPr>
        <p:spPr bwMode="auto">
          <a:xfrm>
            <a:off x="71359" y="9180000"/>
            <a:ext cx="5760641" cy="316612"/>
          </a:xfrm>
          <a:prstGeom prst="rect">
            <a:avLst/>
          </a:prstGeom>
          <a:noFill/>
          <a:ln w="9525">
            <a:noFill/>
            <a:miter lim="800000"/>
            <a:headEnd/>
            <a:tailEnd/>
          </a:ln>
        </p:spPr>
        <p:txBody>
          <a:bodyPr wrap="square" lIns="100191" tIns="50095" rIns="100191" bIns="50095">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詳しく</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は、お住まいの市区町村へお問い合わせください。</a:t>
            </a:r>
          </a:p>
        </p:txBody>
      </p:sp>
      <p:sp>
        <p:nvSpPr>
          <p:cNvPr id="21" name="正方形/長方形 20"/>
          <p:cNvSpPr/>
          <p:nvPr/>
        </p:nvSpPr>
        <p:spPr>
          <a:xfrm>
            <a:off x="203199" y="9468000"/>
            <a:ext cx="6788149" cy="828000"/>
          </a:xfrm>
          <a:prstGeom prst="rect">
            <a:avLst/>
          </a:prstGeom>
          <a:noFill/>
          <a:ln w="9525" cmpd="thickThi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　</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厚生労働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2000" y="18000"/>
            <a:ext cx="1356643" cy="382643"/>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0" y="438692"/>
            <a:ext cx="7200900" cy="671345"/>
          </a:xfrm>
          <a:prstGeom prst="rect">
            <a:avLst/>
          </a:prstGeom>
          <a:solidFill>
            <a:srgbClr val="33CC33"/>
          </a:solidFill>
          <a:ln w="28575">
            <a:noFill/>
            <a:round/>
            <a:headEnd/>
            <a:tailEnd/>
          </a:ln>
        </p:spPr>
        <p:txBody>
          <a:bodyPr vert="horz" wrap="square" lIns="0" tIns="108000" rIns="36000" bIns="0" numCol="1" anchor="ctr" anchorCtr="0" compatLnSpc="1">
            <a:prstTxWarp prst="textNoShape">
              <a:avLst/>
            </a:prstTxWarp>
          </a:bodyPr>
          <a:lstStyle/>
          <a:p>
            <a:pPr algn="ctr" fontAlgn="base">
              <a:spcBef>
                <a:spcPct val="0"/>
              </a:spcBef>
              <a:spcAft>
                <a:spcPct val="0"/>
              </a:spcAft>
            </a:pPr>
            <a:r>
              <a:rPr lang="en-US" altLang="ja-JP"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児童扶養手当</a:t>
            </a:r>
            <a:r>
              <a:rPr lang="ja-JP" altLang="en-US" sz="3000" b="1" spc="-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についての</a:t>
            </a:r>
            <a:r>
              <a:rPr lang="ja-JP" altLang="en-US"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大切なお知らせ</a:t>
            </a:r>
            <a:endParaRPr lang="ja-JP" altLang="en-US" sz="3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72058" y="147445"/>
            <a:ext cx="3739706" cy="338554"/>
          </a:xfrm>
          <a:prstGeom prst="rect">
            <a:avLst/>
          </a:prstGeom>
          <a:noFill/>
        </p:spPr>
        <p:txBody>
          <a:bodyPr wrap="square" rtlCol="0">
            <a:spAutoFit/>
          </a:bodyPr>
          <a:lstStyle/>
          <a:p>
            <a:r>
              <a:rPr lang="ja-JP" altLang="en-US" sz="1600" b="1" dirty="0" smtClean="0">
                <a:solidFill>
                  <a:srgbClr val="33CC33"/>
                </a:solidFill>
                <a:latin typeface="メイリオ" panose="020B0604030504040204" pitchFamily="50" charset="-128"/>
                <a:ea typeface="メイリオ" panose="020B0604030504040204" pitchFamily="50" charset="-128"/>
                <a:cs typeface="メイリオ" panose="020B0604030504040204" pitchFamily="50" charset="-128"/>
              </a:rPr>
              <a:t>ひとり親のご家庭へ</a:t>
            </a:r>
            <a:endParaRPr kumimoji="1" lang="ja-JP" altLang="en-US" sz="1600" b="1" dirty="0">
              <a:solidFill>
                <a:srgbClr val="33CC33"/>
              </a:solidFill>
            </a:endParaRPr>
          </a:p>
        </p:txBody>
      </p:sp>
      <p:sp>
        <p:nvSpPr>
          <p:cNvPr id="74" name="正方形/長方形 73"/>
          <p:cNvSpPr/>
          <p:nvPr/>
        </p:nvSpPr>
        <p:spPr>
          <a:xfrm>
            <a:off x="180000" y="1692000"/>
            <a:ext cx="133349" cy="36000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75" name="テキスト ボックス 74"/>
          <p:cNvSpPr txBox="1"/>
          <p:nvPr/>
        </p:nvSpPr>
        <p:spPr>
          <a:xfrm>
            <a:off x="287734" y="1692000"/>
            <a:ext cx="6658366" cy="360000"/>
          </a:xfrm>
          <a:prstGeom prst="rect">
            <a:avLst/>
          </a:prstGeom>
          <a:noFill/>
        </p:spPr>
        <p:txBody>
          <a:bodyPr wrap="square" lIns="108000" tIns="54000" rIns="0" bIns="0" rtlCol="0" anchor="ctr" anchorCtr="0">
            <a:noAutofit/>
          </a:bodyPr>
          <a:lstStyle/>
          <a:p>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全部支給</a:t>
            </a:r>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の対象となる方の所得限度額を引き上げます。</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271794" y="4356000"/>
            <a:ext cx="6732826" cy="360000"/>
          </a:xfrm>
          <a:prstGeom prst="rect">
            <a:avLst/>
          </a:prstGeom>
          <a:solidFill>
            <a:schemeClr val="accent5">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13" name="テキスト ボックス 112"/>
          <p:cNvSpPr txBox="1"/>
          <p:nvPr/>
        </p:nvSpPr>
        <p:spPr>
          <a:xfrm>
            <a:off x="271794" y="4356000"/>
            <a:ext cx="6588000" cy="360000"/>
          </a:xfrm>
          <a:prstGeom prst="rect">
            <a:avLst/>
          </a:prstGeom>
          <a:noFill/>
        </p:spPr>
        <p:txBody>
          <a:bodyPr wrap="square" lIns="108000" tIns="54000" rIns="0" bIns="0" rtlCol="0" anchor="ctr" anchorCtr="0">
            <a:normAutofit/>
          </a:bodyPr>
          <a:lstStyle/>
          <a:p>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２．所得の算定に当たって控除の適用が拡大されます。</a:t>
            </a:r>
            <a:endPar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正方形/長方形 113"/>
          <p:cNvSpPr/>
          <p:nvPr/>
        </p:nvSpPr>
        <p:spPr>
          <a:xfrm>
            <a:off x="163794" y="4356000"/>
            <a:ext cx="133349" cy="360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2" name="Rectangle 5"/>
          <p:cNvSpPr>
            <a:spLocks noChangeArrowheads="1"/>
          </p:cNvSpPr>
          <p:nvPr/>
        </p:nvSpPr>
        <p:spPr bwMode="auto">
          <a:xfrm>
            <a:off x="180001" y="2196000"/>
            <a:ext cx="2556353" cy="2053811"/>
          </a:xfrm>
          <a:prstGeom prst="rect">
            <a:avLst/>
          </a:prstGeom>
          <a:noFill/>
          <a:ln w="9525">
            <a:noFill/>
            <a:miter lim="800000"/>
            <a:headEnd/>
            <a:tailEnd/>
          </a:ln>
          <a:effectLst/>
        </p:spPr>
        <p:txBody>
          <a:bodyPr vert="horz" wrap="square" lIns="100191" tIns="0" rIns="100191" bIns="0" numCol="1" anchor="t" anchorCtr="0" compatLnSpc="1">
            <a:prstTxWarp prst="textNoShape">
              <a:avLst/>
            </a:prstTxWarp>
            <a:noAutofit/>
          </a:bodyPr>
          <a:lstStyle/>
          <a:p>
            <a:pPr marL="177800" indent="-177800" fontAlgn="base">
              <a:lnSpc>
                <a:spcPct val="110000"/>
              </a:lnSpc>
              <a:spcBef>
                <a:spcPct val="0"/>
              </a:spcBef>
              <a:spcAft>
                <a:spcPct val="0"/>
              </a:spcAft>
            </a:pP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児童扶養手当は、前年の所得に応じて、手当の全額を支給する「全部支給」と、一部のみを支給する「一部支給」があります。この度、全部支給の対象となる方の</a:t>
            </a:r>
            <a:r>
              <a:rPr lang="ja-JP" altLang="en-US" sz="1200" b="1" kern="100" dirty="0" smtClean="0">
                <a:latin typeface="メイリオ" panose="020B0604030504040204" pitchFamily="50" charset="-128"/>
                <a:ea typeface="メイリオ" panose="020B0604030504040204" pitchFamily="50" charset="-128"/>
                <a:cs typeface="メイリオ" panose="020B0604030504040204" pitchFamily="50" charset="-128"/>
              </a:rPr>
              <a:t>所得制限限度額を右表のとおり引き上げます。</a:t>
            </a:r>
            <a:endParaRPr lang="en-US" altLang="ja-JP" sz="1200" b="1"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base">
              <a:lnSpc>
                <a:spcPct val="110000"/>
              </a:lnSpc>
              <a:spcBef>
                <a:spcPct val="0"/>
              </a:spcBef>
              <a:spcAft>
                <a:spcPct val="0"/>
              </a:spcAft>
            </a:pP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例えば、お子様１人の場合は、収入ベースで</a:t>
            </a:r>
            <a:r>
              <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130</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万円から</a:t>
            </a:r>
            <a:r>
              <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160</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万円になります。</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5"/>
          <p:cNvSpPr>
            <a:spLocks noChangeArrowheads="1"/>
          </p:cNvSpPr>
          <p:nvPr/>
        </p:nvSpPr>
        <p:spPr bwMode="auto">
          <a:xfrm>
            <a:off x="179734" y="4824000"/>
            <a:ext cx="6949108" cy="1058286"/>
          </a:xfrm>
          <a:prstGeom prst="rect">
            <a:avLst/>
          </a:prstGeom>
          <a:noFill/>
          <a:ln w="9525">
            <a:noFill/>
            <a:miter lim="800000"/>
            <a:headEnd/>
            <a:tailEnd/>
          </a:ln>
          <a:effectLst/>
        </p:spPr>
        <p:txBody>
          <a:bodyPr vert="horz" wrap="square" lIns="100191" tIns="0" rIns="100191" bIns="0" numCol="1" anchor="t" anchorCtr="0" compatLnSpc="1">
            <a:prstTxWarp prst="textNoShape">
              <a:avLst/>
            </a:prstTxWarp>
            <a:noAutofit/>
          </a:bodyPr>
          <a:lstStyle/>
          <a:p>
            <a:pPr marL="177800" indent="-177800" fontAlgn="base">
              <a:lnSpc>
                <a:spcPct val="110000"/>
              </a:lnSpc>
              <a:spcBef>
                <a:spcPct val="0"/>
              </a:spcBef>
              <a:spcAft>
                <a:spcPct val="0"/>
              </a:spcAft>
            </a:pP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①　離婚した父母に代わって児童を養育しているなど</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方</a:t>
            </a:r>
            <a:r>
              <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が、未婚の</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ひとり</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親の場合には、</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base">
              <a:lnSpc>
                <a:spcPct val="110000"/>
              </a:lnSpc>
              <a:spcBef>
                <a:spcPct val="0"/>
              </a:spcBef>
              <a:spcAft>
                <a:spcPct val="0"/>
              </a:spcAft>
            </a:pP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児童</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扶養手当の支給制限のために所得を算定する</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に当たって</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、地方税法上の「寡婦・寡夫控除</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base">
              <a:lnSpc>
                <a:spcPct val="110000"/>
              </a:lnSpc>
              <a:spcBef>
                <a:spcPct val="0"/>
              </a:spcBef>
              <a:spcAft>
                <a:spcPct val="0"/>
              </a:spcAft>
            </a:pP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が</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適用されたものとみなし、総所得金額等合計</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額から</a:t>
            </a:r>
            <a:r>
              <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万</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控除します</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kern="100" dirty="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base">
              <a:lnSpc>
                <a:spcPct val="110000"/>
              </a:lnSpc>
              <a:spcBef>
                <a:spcPct val="0"/>
              </a:spcBef>
              <a:spcAft>
                <a:spcPct val="0"/>
              </a:spcAft>
            </a:pPr>
            <a:r>
              <a:rPr lang="ja-JP" altLang="en-US" sz="900" kern="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900" kern="100" dirty="0" smtClean="0">
                <a:latin typeface="メイリオ" panose="020B0604030504040204" pitchFamily="50" charset="-128"/>
                <a:ea typeface="メイリオ" panose="020B0604030504040204" pitchFamily="50" charset="-128"/>
                <a:cs typeface="メイリオ" panose="020B0604030504040204" pitchFamily="50" charset="-128"/>
              </a:rPr>
              <a:t>）児童扶養手当法第４条第１項第３号に規定する</a:t>
            </a:r>
            <a:r>
              <a:rPr lang="ja-JP" altLang="en-US" sz="900" u="sng" kern="100" dirty="0" smtClean="0">
                <a:latin typeface="メイリオ" panose="020B0604030504040204" pitchFamily="50" charset="-128"/>
                <a:ea typeface="メイリオ" panose="020B0604030504040204" pitchFamily="50" charset="-128"/>
                <a:cs typeface="メイリオ" panose="020B0604030504040204" pitchFamily="50" charset="-128"/>
              </a:rPr>
              <a:t>養育者</a:t>
            </a:r>
            <a:r>
              <a:rPr lang="ja-JP" altLang="en-US" sz="900" kern="100" dirty="0" smtClean="0">
                <a:latin typeface="メイリオ" panose="020B0604030504040204" pitchFamily="50" charset="-128"/>
                <a:ea typeface="メイリオ" panose="020B0604030504040204" pitchFamily="50" charset="-128"/>
                <a:cs typeface="メイリオ" panose="020B0604030504040204" pitchFamily="50" charset="-128"/>
              </a:rPr>
              <a:t>や、児童と同居</a:t>
            </a:r>
            <a:r>
              <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rPr>
              <a:t>する祖父母</a:t>
            </a:r>
            <a:r>
              <a:rPr lang="ja-JP" altLang="en-US" sz="900" kern="100" dirty="0" smtClean="0">
                <a:latin typeface="メイリオ" panose="020B0604030504040204" pitchFamily="50" charset="-128"/>
                <a:ea typeface="メイリオ" panose="020B0604030504040204" pitchFamily="50" charset="-128"/>
                <a:cs typeface="メイリオ" panose="020B0604030504040204" pitchFamily="50" charset="-128"/>
              </a:rPr>
              <a:t>などの</a:t>
            </a:r>
            <a:r>
              <a:rPr lang="ja-JP" altLang="en-US" sz="900" u="sng" kern="100" dirty="0" smtClean="0">
                <a:latin typeface="メイリオ" panose="020B0604030504040204" pitchFamily="50" charset="-128"/>
                <a:ea typeface="メイリオ" panose="020B0604030504040204" pitchFamily="50" charset="-128"/>
                <a:cs typeface="メイリオ" panose="020B0604030504040204" pitchFamily="50" charset="-128"/>
              </a:rPr>
              <a:t>扶養義務者</a:t>
            </a:r>
            <a:r>
              <a:rPr lang="ja-JP" altLang="en-US" sz="900" kern="1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9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base">
              <a:lnSpc>
                <a:spcPct val="110000"/>
              </a:lnSpc>
              <a:spcBef>
                <a:spcPct val="0"/>
              </a:spcBef>
              <a:spcAft>
                <a:spcPct val="0"/>
              </a:spcAft>
            </a:pPr>
            <a:r>
              <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kern="100" baseline="30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rPr>
              <a:t>一定要件を満たす場合は</a:t>
            </a:r>
            <a:r>
              <a:rPr lang="en-US" altLang="ja-JP" sz="900" kern="100" dirty="0">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900" kern="100" dirty="0">
                <a:latin typeface="メイリオ" panose="020B0604030504040204" pitchFamily="50" charset="-128"/>
                <a:ea typeface="メイリオ" panose="020B0604030504040204" pitchFamily="50" charset="-128"/>
                <a:cs typeface="メイリオ" panose="020B0604030504040204" pitchFamily="50" charset="-128"/>
              </a:rPr>
              <a:t>万円 </a:t>
            </a:r>
            <a:r>
              <a:rPr lang="ja-JP" altLang="en-US" sz="900" kern="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Rectangle 5"/>
          <p:cNvSpPr>
            <a:spLocks noChangeArrowheads="1"/>
          </p:cNvSpPr>
          <p:nvPr/>
        </p:nvSpPr>
        <p:spPr bwMode="auto">
          <a:xfrm>
            <a:off x="179734" y="5868000"/>
            <a:ext cx="6949108" cy="491525"/>
          </a:xfrm>
          <a:prstGeom prst="rect">
            <a:avLst/>
          </a:prstGeom>
          <a:noFill/>
          <a:ln w="9525">
            <a:noFill/>
            <a:miter lim="800000"/>
            <a:headEnd/>
            <a:tailEnd/>
          </a:ln>
          <a:effectLst/>
        </p:spPr>
        <p:txBody>
          <a:bodyPr vert="horz" wrap="square" lIns="100191" tIns="0" rIns="100191" bIns="0" numCol="1" anchor="t" anchorCtr="0" compatLnSpc="1">
            <a:prstTxWarp prst="textNoShape">
              <a:avLst/>
            </a:prstTxWarp>
            <a:noAutofit/>
          </a:bodyPr>
          <a:lstStyle/>
          <a:p>
            <a:pPr marL="177800" indent="-177800" fontAlgn="base">
              <a:lnSpc>
                <a:spcPct val="110000"/>
              </a:lnSpc>
              <a:spcBef>
                <a:spcPct val="0"/>
              </a:spcBef>
              <a:spcAft>
                <a:spcPct val="0"/>
              </a:spcAft>
            </a:pP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②　土地収用で土地を譲渡した場合に生じる売却益等については、</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児童扶養手当の支給</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制限の</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base">
              <a:lnSpc>
                <a:spcPct val="110000"/>
              </a:lnSpc>
              <a:spcBef>
                <a:spcPct val="0"/>
              </a:spcBef>
              <a:spcAft>
                <a:spcPct val="0"/>
              </a:spcAft>
            </a:pP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　ために所得</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を算定する</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に当たって、総所得</a:t>
            </a:r>
            <a:r>
              <a:rPr lang="ja-JP" altLang="en-US" sz="1200" kern="100" dirty="0">
                <a:latin typeface="メイリオ" panose="020B0604030504040204" pitchFamily="50" charset="-128"/>
                <a:ea typeface="メイリオ" panose="020B0604030504040204" pitchFamily="50" charset="-128"/>
                <a:cs typeface="メイリオ" panose="020B0604030504040204" pitchFamily="50" charset="-128"/>
              </a:rPr>
              <a:t>金額等合計</a:t>
            </a:r>
            <a:r>
              <a:rPr lang="ja-JP" altLang="en-US" sz="1200" kern="100" dirty="0" smtClean="0">
                <a:latin typeface="メイリオ" panose="020B0604030504040204" pitchFamily="50" charset="-128"/>
                <a:ea typeface="メイリオ" panose="020B0604030504040204" pitchFamily="50" charset="-128"/>
                <a:cs typeface="メイリオ" panose="020B0604030504040204" pitchFamily="50" charset="-128"/>
              </a:rPr>
              <a:t>額から控除します。</a:t>
            </a:r>
            <a:endParaRPr lang="en-US" altLang="ja-JP" sz="120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468000" y="6336000"/>
            <a:ext cx="6441994" cy="1404000"/>
          </a:xfrm>
          <a:prstGeom prst="roundRect">
            <a:avLst/>
          </a:prstGeom>
          <a:noFill/>
          <a:ln w="28575" cap="rnd">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AutoShape 2"/>
          <p:cNvSpPr>
            <a:spLocks noChangeArrowheads="1"/>
          </p:cNvSpPr>
          <p:nvPr/>
        </p:nvSpPr>
        <p:spPr bwMode="auto">
          <a:xfrm>
            <a:off x="648122" y="6480000"/>
            <a:ext cx="972000" cy="1145682"/>
          </a:xfrm>
          <a:prstGeom prst="roundRect">
            <a:avLst>
              <a:gd name="adj" fmla="val 16667"/>
            </a:avLst>
          </a:prstGeom>
          <a:solidFill>
            <a:srgbClr val="0070C0"/>
          </a:solidFill>
          <a:ln w="25400">
            <a:noFill/>
            <a:round/>
            <a:headEnd/>
            <a:tailEnd/>
          </a:ln>
        </p:spPr>
        <p:txBody>
          <a:bodyPr vert="horz" wrap="square" lIns="0" tIns="54000" rIns="0" bIns="0" numCol="1" anchor="ctr" anchorCtr="0" compatLnSpc="1">
            <a:prstTxWarp prst="textNoShape">
              <a:avLst/>
            </a:prstTxWarp>
          </a:bodyPr>
          <a:lstStyle/>
          <a:p>
            <a:pPr algn="ctr" fontAlgn="base">
              <a:spcBef>
                <a:spcPct val="0"/>
              </a:spcBef>
              <a:spcAft>
                <a:spcPct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具体的な</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base">
              <a:spcBef>
                <a:spcPct val="0"/>
              </a:spcBef>
              <a:spcAft>
                <a:spcPct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控除額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5"/>
          <p:cNvSpPr>
            <a:spLocks noChangeArrowheads="1"/>
          </p:cNvSpPr>
          <p:nvPr/>
        </p:nvSpPr>
        <p:spPr bwMode="auto">
          <a:xfrm>
            <a:off x="144000" y="8100000"/>
            <a:ext cx="6984842" cy="968855"/>
          </a:xfrm>
          <a:prstGeom prst="rect">
            <a:avLst/>
          </a:prstGeom>
          <a:noFill/>
          <a:ln w="9525">
            <a:noFill/>
            <a:miter lim="800000"/>
            <a:headEnd/>
            <a:tailEnd/>
          </a:ln>
          <a:effectLst/>
        </p:spPr>
        <p:txBody>
          <a:bodyPr vert="horz" wrap="square" lIns="100191" tIns="0" rIns="100191" bIns="0" numCol="1" anchor="t" anchorCtr="0" compatLnSpc="1">
            <a:prstTxWarp prst="textNoShape">
              <a:avLst/>
            </a:prstTxWarp>
            <a:noAutofit/>
          </a:bodyPr>
          <a:lstStyle/>
          <a:p>
            <a:pPr marL="177800" indent="-177800" fontAlgn="base">
              <a:lnSpc>
                <a:spcPct val="110000"/>
              </a:lnSpc>
              <a:spcBef>
                <a:spcPts val="40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上記１及び２の②については、所得証明書類により確認します。</a:t>
            </a:r>
            <a:endPar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base">
              <a:lnSpc>
                <a:spcPct val="110000"/>
              </a:lnSpc>
              <a:spcBef>
                <a:spcPts val="40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上記２の①については、扶養義務者の戸籍等の追加書類の提出が必要な場合がありますので、適用を希望される場合は、必要書類や適用要件について、窓口等へお問い合わせください。</a:t>
            </a:r>
            <a:endPar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fontAlgn="base">
              <a:lnSpc>
                <a:spcPct val="110000"/>
              </a:lnSpc>
              <a:spcBef>
                <a:spcPts val="40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前年所得について、前々年所得から変動がない（もしくは増額となった）場合でも</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、上記</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１及び２の①が適用されることにより</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８月分</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月支払分</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から支給額が増額となる可能性があります。</a:t>
            </a:r>
            <a:endPar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Rectangle 5"/>
          <p:cNvSpPr>
            <a:spLocks noChangeArrowheads="1"/>
          </p:cNvSpPr>
          <p:nvPr/>
        </p:nvSpPr>
        <p:spPr bwMode="auto">
          <a:xfrm>
            <a:off x="1692040" y="6444000"/>
            <a:ext cx="5508810" cy="1248335"/>
          </a:xfrm>
          <a:prstGeom prst="rect">
            <a:avLst/>
          </a:prstGeom>
          <a:noFill/>
          <a:ln w="9525">
            <a:noFill/>
            <a:miter lim="800000"/>
            <a:headEnd/>
            <a:tailEnd/>
          </a:ln>
          <a:effectLst/>
        </p:spPr>
        <p:txBody>
          <a:bodyPr vert="horz" wrap="square" lIns="100191" tIns="0" rIns="100191" bIns="0" numCol="1" anchor="t" anchorCtr="0" compatLnSpc="1">
            <a:prstTxWarp prst="textNoShape">
              <a:avLst/>
            </a:prstTxWarp>
            <a:noAutofit/>
          </a:bodyPr>
          <a:lstStyle/>
          <a:p>
            <a:pPr fontAlgn="base">
              <a:lnSpc>
                <a:spcPct val="110000"/>
              </a:lnSpc>
              <a:spcBef>
                <a:spcPct val="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収用交換</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などのために土地等を譲渡した場合の</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万円</a:t>
            </a:r>
          </a:p>
          <a:p>
            <a:pPr fontAlgn="base">
              <a:lnSpc>
                <a:spcPct val="110000"/>
              </a:lnSpc>
              <a:spcBef>
                <a:spcPct val="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特定</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土地区画整理事業などのために土地等を譲渡した場合の</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万円</a:t>
            </a:r>
          </a:p>
          <a:p>
            <a:pPr fontAlgn="base">
              <a:lnSpc>
                <a:spcPct val="110000"/>
              </a:lnSpc>
              <a:spcBef>
                <a:spcPct val="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特定</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住宅地造成事業などのために土地等を譲渡した場合の</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1,500</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万円</a:t>
            </a:r>
          </a:p>
          <a:p>
            <a:pPr fontAlgn="base">
              <a:lnSpc>
                <a:spcPct val="110000"/>
              </a:lnSpc>
              <a:spcBef>
                <a:spcPct val="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農地</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保有の合理化などのために農地等を売却した場合の</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800</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万円</a:t>
            </a:r>
          </a:p>
          <a:p>
            <a:pPr fontAlgn="base">
              <a:lnSpc>
                <a:spcPct val="110000"/>
              </a:lnSpc>
              <a:spcBef>
                <a:spcPct val="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ⅴ</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マイホーム</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（居住用財産）を譲渡した場合の</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3,000</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万円</a:t>
            </a:r>
          </a:p>
          <a:p>
            <a:pPr fontAlgn="base">
              <a:lnSpc>
                <a:spcPct val="110000"/>
              </a:lnSpc>
              <a:spcBef>
                <a:spcPct val="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ⅵ</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特定</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の土地を譲渡した場合の</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万円</a:t>
            </a:r>
          </a:p>
          <a:p>
            <a:pPr fontAlgn="base">
              <a:lnSpc>
                <a:spcPct val="110000"/>
              </a:lnSpc>
              <a:spcBef>
                <a:spcPct val="0"/>
              </a:spcBef>
              <a:spcAft>
                <a:spcPct val="0"/>
              </a:spcAft>
            </a:pP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ⅶ</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　上記の</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kern="100" dirty="0" smtClean="0">
                <a:latin typeface="メイリオ" panose="020B0604030504040204" pitchFamily="50" charset="-128"/>
                <a:ea typeface="メイリオ" panose="020B0604030504040204" pitchFamily="50" charset="-128"/>
                <a:cs typeface="メイリオ" panose="020B0604030504040204" pitchFamily="50" charset="-128"/>
              </a:rPr>
              <a:t>ⅵ</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のうち</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２つ以上の適用を受ける場合の最高限度額</a:t>
            </a:r>
            <a:r>
              <a:rPr lang="en-US" altLang="ja-JP" sz="1050" kern="100" dirty="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rPr>
              <a:t>万</a:t>
            </a:r>
            <a:r>
              <a:rPr lang="ja-JP" altLang="en-US" sz="1050" kern="1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ja-JP" altLang="en-US" sz="1050" kern="1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9" name="表 48"/>
          <p:cNvGraphicFramePr>
            <a:graphicFrameLocks noGrp="1"/>
          </p:cNvGraphicFramePr>
          <p:nvPr>
            <p:extLst>
              <p:ext uri="{D42A27DB-BD31-4B8C-83A1-F6EECF244321}">
                <p14:modId xmlns:p14="http://schemas.microsoft.com/office/powerpoint/2010/main" val="3452558534"/>
              </p:ext>
            </p:extLst>
          </p:nvPr>
        </p:nvGraphicFramePr>
        <p:xfrm>
          <a:off x="2736354" y="2196000"/>
          <a:ext cx="4280394" cy="1973904"/>
        </p:xfrm>
        <a:graphic>
          <a:graphicData uri="http://schemas.openxmlformats.org/drawingml/2006/table">
            <a:tbl>
              <a:tblPr firstRow="1" bandRow="1">
                <a:tableStyleId>{5940675A-B579-460E-94D1-54222C63F5DA}</a:tableStyleId>
              </a:tblPr>
              <a:tblGrid>
                <a:gridCol w="576064">
                  <a:extLst>
                    <a:ext uri="{9D8B030D-6E8A-4147-A177-3AD203B41FA5}">
                      <a16:colId xmlns:a16="http://schemas.microsoft.com/office/drawing/2014/main" val="20000"/>
                    </a:ext>
                  </a:extLst>
                </a:gridCol>
                <a:gridCol w="1007626">
                  <a:extLst>
                    <a:ext uri="{9D8B030D-6E8A-4147-A177-3AD203B41FA5}">
                      <a16:colId xmlns:a16="http://schemas.microsoft.com/office/drawing/2014/main" val="20001"/>
                    </a:ext>
                  </a:extLst>
                </a:gridCol>
                <a:gridCol w="911918">
                  <a:extLst>
                    <a:ext uri="{9D8B030D-6E8A-4147-A177-3AD203B41FA5}">
                      <a16:colId xmlns:a16="http://schemas.microsoft.com/office/drawing/2014/main" val="20002"/>
                    </a:ext>
                  </a:extLst>
                </a:gridCol>
                <a:gridCol w="837899">
                  <a:extLst>
                    <a:ext uri="{9D8B030D-6E8A-4147-A177-3AD203B41FA5}">
                      <a16:colId xmlns:a16="http://schemas.microsoft.com/office/drawing/2014/main" val="20003"/>
                    </a:ext>
                  </a:extLst>
                </a:gridCol>
                <a:gridCol w="946887">
                  <a:extLst>
                    <a:ext uri="{9D8B030D-6E8A-4147-A177-3AD203B41FA5}">
                      <a16:colId xmlns:a16="http://schemas.microsoft.com/office/drawing/2014/main" val="20004"/>
                    </a:ext>
                  </a:extLst>
                </a:gridCol>
              </a:tblGrid>
              <a:tr h="232224">
                <a:tc rowSpan="2">
                  <a:txBody>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扶養する児童等の数</a:t>
                      </a:r>
                    </a:p>
                  </a:txBody>
                  <a:tcPr marL="0" marR="0" marT="36000" marB="0" anchor="ctr"/>
                </a:tc>
                <a:tc gridSpan="4">
                  <a:txBody>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全部支給となる所得制限限度額（受給資格者本人の前年所得）</a:t>
                      </a:r>
                      <a:endPar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solidFill>
                      <a:schemeClr val="accent2">
                        <a:lumMod val="20000"/>
                        <a:lumOff val="80000"/>
                      </a:schemeClr>
                    </a:solidFill>
                  </a:tcPr>
                </a:tc>
                <a:tc hMerge="1">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hMerge="1">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tc hMerge="1">
                  <a:txBody>
                    <a:bodyPr/>
                    <a:lstStyle/>
                    <a:p>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tc>
                <a:extLst>
                  <a:ext uri="{0D108BD9-81ED-4DB2-BD59-A6C34878D82A}">
                    <a16:rowId xmlns:a16="http://schemas.microsoft.com/office/drawing/2014/main" val="10000"/>
                  </a:ext>
                </a:extLst>
              </a:tr>
              <a:tr h="464448">
                <a:tc vMerge="1">
                  <a:txBody>
                    <a:bodyP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tc>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収入ベース</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lnR w="38100" cap="flat" cmpd="sng" algn="ctr">
                      <a:solidFill>
                        <a:srgbClr val="FF66FF"/>
                      </a:solidFill>
                      <a:prstDash val="solid"/>
                      <a:round/>
                      <a:headEnd type="none" w="med" len="med"/>
                      <a:tailEnd type="none" w="med" len="med"/>
                    </a:lnR>
                  </a:tcPr>
                </a:tc>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収入ベース</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(H30.8</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lnT w="38100" cap="flat" cmpd="sng" algn="ctr">
                      <a:solidFill>
                        <a:srgbClr val="FF66FF"/>
                      </a:solidFill>
                      <a:prstDash val="solid"/>
                      <a:round/>
                      <a:headEnd type="none" w="med" len="med"/>
                      <a:tailEnd type="none" w="med" len="med"/>
                    </a:lnT>
                    <a:solidFill>
                      <a:srgbClr val="F8E8E8"/>
                    </a:solidFill>
                  </a:tcPr>
                </a:tc>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所得ベース</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tcPr>
                </a:tc>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所得ベース</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(H30.8</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lnT w="38100" cap="flat" cmpd="sng" algn="ctr">
                      <a:solidFill>
                        <a:srgbClr val="FF66FF"/>
                      </a:solidFill>
                      <a:prstDash val="solid"/>
                      <a:round/>
                      <a:headEnd type="none" w="med" len="med"/>
                      <a:tailEnd type="none" w="med" len="med"/>
                    </a:lnT>
                    <a:solidFill>
                      <a:srgbClr val="F8E8E8"/>
                    </a:solidFill>
                  </a:tcPr>
                </a:tc>
                <a:extLst>
                  <a:ext uri="{0D108BD9-81ED-4DB2-BD59-A6C34878D82A}">
                    <a16:rowId xmlns:a16="http://schemas.microsoft.com/office/drawing/2014/main" val="10002"/>
                  </a:ext>
                </a:extLst>
              </a:tr>
              <a:tr h="212872">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920,000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1,220,000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490,000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extLst>
                  <a:ext uri="{0D108BD9-81ED-4DB2-BD59-A6C34878D82A}">
                    <a16:rowId xmlns:a16="http://schemas.microsoft.com/office/drawing/2014/main" val="10003"/>
                  </a:ext>
                </a:extLst>
              </a:tr>
              <a:tr h="212872">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１人</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1,300,000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1,600,000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570,000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870,000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extLst>
                  <a:ext uri="{0D108BD9-81ED-4DB2-BD59-A6C34878D82A}">
                    <a16:rowId xmlns:a16="http://schemas.microsoft.com/office/drawing/2014/main" val="10004"/>
                  </a:ext>
                </a:extLst>
              </a:tr>
              <a:tr h="212872">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２人</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1,717,000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2,157,000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950,000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1,250,000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extLst>
                  <a:ext uri="{0D108BD9-81ED-4DB2-BD59-A6C34878D82A}">
                    <a16:rowId xmlns:a16="http://schemas.microsoft.com/office/drawing/2014/main" val="10005"/>
                  </a:ext>
                </a:extLst>
              </a:tr>
              <a:tr h="212872">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３人</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2,271,000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2,700,000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1,330,000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1,630,000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extLst>
                  <a:ext uri="{0D108BD9-81ED-4DB2-BD59-A6C34878D82A}">
                    <a16:rowId xmlns:a16="http://schemas.microsoft.com/office/drawing/2014/main" val="10006"/>
                  </a:ext>
                </a:extLst>
              </a:tr>
              <a:tr h="212872">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４人</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2,814,000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3,243,000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1,710,000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solidFill>
                      <a:srgbClr val="F8E8E8"/>
                    </a:solidFill>
                  </a:tcPr>
                </a:tc>
                <a:extLst>
                  <a:ext uri="{0D108BD9-81ED-4DB2-BD59-A6C34878D82A}">
                    <a16:rowId xmlns:a16="http://schemas.microsoft.com/office/drawing/2014/main" val="10007"/>
                  </a:ext>
                </a:extLst>
              </a:tr>
              <a:tr h="212872">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36000" marB="0" anchor="ct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3,357,000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3,763,000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lnB w="38100" cap="flat" cmpd="sng" algn="ctr">
                      <a:solidFill>
                        <a:srgbClr val="FF66FF"/>
                      </a:solidFill>
                      <a:prstDash val="solid"/>
                      <a:round/>
                      <a:headEnd type="none" w="med" len="med"/>
                      <a:tailEnd type="none" w="med" len="med"/>
                    </a:lnB>
                    <a:solidFill>
                      <a:srgbClr val="F8E8E8"/>
                    </a:solid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2,090,000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2,390,000</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108000" marT="36000" marB="0" anchor="ctr">
                    <a:lnL w="38100" cap="flat" cmpd="sng" algn="ctr">
                      <a:solidFill>
                        <a:srgbClr val="FF66FF"/>
                      </a:solidFill>
                      <a:prstDash val="solid"/>
                      <a:round/>
                      <a:headEnd type="none" w="med" len="med"/>
                      <a:tailEnd type="none" w="med" len="med"/>
                    </a:lnL>
                    <a:lnR w="38100" cap="flat" cmpd="sng" algn="ctr">
                      <a:solidFill>
                        <a:srgbClr val="FF66FF"/>
                      </a:solidFill>
                      <a:prstDash val="solid"/>
                      <a:round/>
                      <a:headEnd type="none" w="med" len="med"/>
                      <a:tailEnd type="none" w="med" len="med"/>
                    </a:lnR>
                    <a:lnB w="38100" cap="flat" cmpd="sng" algn="ctr">
                      <a:solidFill>
                        <a:srgbClr val="FF66FF"/>
                      </a:solidFill>
                      <a:prstDash val="solid"/>
                      <a:round/>
                      <a:headEnd type="none" w="med" len="med"/>
                      <a:tailEnd type="none" w="med" len="med"/>
                    </a:lnB>
                    <a:solidFill>
                      <a:srgbClr val="F8E8E8"/>
                    </a:solidFill>
                  </a:tcPr>
                </a:tc>
                <a:extLst>
                  <a:ext uri="{0D108BD9-81ED-4DB2-BD59-A6C34878D82A}">
                    <a16:rowId xmlns:a16="http://schemas.microsoft.com/office/drawing/2014/main" val="10008"/>
                  </a:ext>
                </a:extLst>
              </a:tr>
            </a:tbl>
          </a:graphicData>
        </a:graphic>
      </p:graphicFrame>
      <p:sp>
        <p:nvSpPr>
          <p:cNvPr id="50" name="右矢印 49"/>
          <p:cNvSpPr/>
          <p:nvPr/>
        </p:nvSpPr>
        <p:spPr>
          <a:xfrm>
            <a:off x="4265992" y="3168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右矢印 50"/>
          <p:cNvSpPr/>
          <p:nvPr/>
        </p:nvSpPr>
        <p:spPr>
          <a:xfrm>
            <a:off x="4265992" y="3384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右矢印 51"/>
          <p:cNvSpPr/>
          <p:nvPr/>
        </p:nvSpPr>
        <p:spPr>
          <a:xfrm>
            <a:off x="4265992" y="3600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右矢印 52"/>
          <p:cNvSpPr/>
          <p:nvPr/>
        </p:nvSpPr>
        <p:spPr>
          <a:xfrm>
            <a:off x="4265992" y="3816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右矢印 53"/>
          <p:cNvSpPr/>
          <p:nvPr/>
        </p:nvSpPr>
        <p:spPr>
          <a:xfrm>
            <a:off x="4265992" y="4032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a:off x="4265992" y="2952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a:off x="6022632" y="2952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右矢印 56"/>
          <p:cNvSpPr/>
          <p:nvPr/>
        </p:nvSpPr>
        <p:spPr>
          <a:xfrm>
            <a:off x="6022632" y="3168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6022632" y="3384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右矢印 58"/>
          <p:cNvSpPr/>
          <p:nvPr/>
        </p:nvSpPr>
        <p:spPr>
          <a:xfrm>
            <a:off x="6022632" y="3600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右矢印 59"/>
          <p:cNvSpPr/>
          <p:nvPr/>
        </p:nvSpPr>
        <p:spPr>
          <a:xfrm>
            <a:off x="6022632" y="3816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右矢印 60"/>
          <p:cNvSpPr/>
          <p:nvPr/>
        </p:nvSpPr>
        <p:spPr>
          <a:xfrm>
            <a:off x="6022632" y="4032000"/>
            <a:ext cx="144000" cy="7200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179734" y="8028000"/>
            <a:ext cx="68370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729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CC33"/>
        </a:solidFill>
        <a:ln w="28575">
          <a:noFill/>
          <a:round/>
          <a:headEnd/>
          <a:tailEnd/>
        </a:ln>
      </a:spPr>
      <a:bodyPr vert="horz" wrap="square" lIns="144000" tIns="108000" rIns="36000" bIns="0" numCol="1" anchor="ctr" anchorCtr="0" compatLnSpc="1">
        <a:prstTxWarp prst="textNoShape">
          <a:avLst/>
        </a:prstTxWarp>
      </a:bodyPr>
      <a:lstStyle>
        <a:defPPr algn="ctr" fontAlgn="base">
          <a:spcBef>
            <a:spcPct val="0"/>
          </a:spcBef>
          <a:spcAft>
            <a:spcPct val="0"/>
          </a:spcAft>
          <a:defRPr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AAAA870-562D-470A-97F4-8107A804010E}">
  <ds:schemaRefs>
    <ds:schemaRef ds:uri="http://schemas.microsoft.com/sharepoint/v3/contenttype/forms"/>
  </ds:schemaRefs>
</ds:datastoreItem>
</file>

<file path=customXml/itemProps2.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2E0F558-D430-4C2E-ABC2-736BBDE3EE47}">
  <ds:schemaRefs>
    <ds:schemaRef ds:uri="http://purl.org/dc/dcmitype/"/>
    <ds:schemaRef ds:uri="8B97BE19-CDDD-400E-817A-CFDD13F7EC12"/>
    <ds:schemaRef ds:uri="http://schemas.microsoft.com/office/2006/documentManagement/types"/>
    <ds:schemaRef ds:uri="http://purl.org/dc/terms/"/>
    <ds:schemaRef ds:uri="http://www.w3.org/XML/1998/namespace"/>
    <ds:schemaRef ds:uri="http://schemas.openxmlformats.org/package/2006/metadata/core-properties"/>
    <ds:schemaRef ds:uri="96644011-fdb5-4a67-a809-8d06bf36c1e2"/>
    <ds:schemaRef ds:uri="http://schemas.microsoft.com/office/2006/metadata/properties"/>
    <ds:schemaRef ds:uri="http://purl.org/dc/elements/1.1/"/>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