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7200900" cy="10333038"/>
  <p:notesSz cx="6807200" cy="9939338"/>
  <p:defaultTextStyle>
    <a:defPPr>
      <a:defRPr lang="ja-JP"/>
    </a:defPPr>
    <a:lvl1pPr marL="0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0954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01908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02862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03816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04770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05724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06678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07632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5">
          <p15:clr>
            <a:srgbClr val="A4A3A4"/>
          </p15:clr>
        </p15:guide>
        <p15:guide id="2" pos="4400">
          <p15:clr>
            <a:srgbClr val="A4A3A4"/>
          </p15:clr>
        </p15:guide>
        <p15:guide id="3" pos="1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D147"/>
    <a:srgbClr val="EBFFEB"/>
    <a:srgbClr val="F8E8E8"/>
    <a:srgbClr val="FFC1FF"/>
    <a:srgbClr val="FF75FF"/>
    <a:srgbClr val="F7E5E5"/>
    <a:srgbClr val="D2FFD2"/>
    <a:srgbClr val="FF66FF"/>
    <a:srgbClr val="ACEAAC"/>
    <a:srgbClr val="3AC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85" autoAdjust="0"/>
    <p:restoredTop sz="96067" autoAdjust="0"/>
  </p:normalViewPr>
  <p:slideViewPr>
    <p:cSldViewPr>
      <p:cViewPr varScale="1">
        <p:scale>
          <a:sx n="77" d="100"/>
          <a:sy n="77" d="100"/>
        </p:scale>
        <p:origin x="3564" y="102"/>
      </p:cViewPr>
      <p:guideLst>
        <p:guide orient="horz" pos="3255"/>
        <p:guide pos="4400"/>
        <p:guide pos="1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viewProps" Target="viewProps.xml" />
  <Relationship Id="rId3" Type="http://schemas.openxmlformats.org/officeDocument/2006/relationships/customXml" Target="../customXml/item3.xml" />
  <Relationship Id="rId7" Type="http://schemas.openxmlformats.org/officeDocument/2006/relationships/presProps" Target="presProps.xml" />
  <Relationship Id="rId2" Type="http://schemas.openxmlformats.org/officeDocument/2006/relationships/customXml" Target="../customXml/item2.xml" />
  <Relationship Id="rId1" Type="http://schemas.openxmlformats.org/officeDocument/2006/relationships/customXml" Target="../customXml/item1.xml" />
  <Relationship Id="rId6" Type="http://schemas.openxmlformats.org/officeDocument/2006/relationships/notesMaster" Target="notesMasters/notesMaster1.xml" />
  <Relationship Id="rId5" Type="http://schemas.openxmlformats.org/officeDocument/2006/relationships/slide" Target="slides/slide1.xml" />
  <Relationship Id="rId10" Type="http://schemas.openxmlformats.org/officeDocument/2006/relationships/tableStyles" Target="tableStyles.xml" />
  <Relationship Id="rId4" Type="http://schemas.openxmlformats.org/officeDocument/2006/relationships/slideMaster" Target="slideMasters/slideMaster1.xml" />
  <Relationship Id="rId9" Type="http://schemas.openxmlformats.org/officeDocument/2006/relationships/theme" Target="theme/theme1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40795-6967-4EF3-A722-FF9414F29A16}" type="datetimeFigureOut">
              <a:rPr kumimoji="1" lang="ja-JP" altLang="en-US" smtClean="0"/>
              <a:t>2018/6/27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746125"/>
            <a:ext cx="25971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93CC3-1521-481F-B87E-00323AAED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982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500954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1001908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502862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2003816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504770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3005724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506678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4007632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
<Relationships xmlns="http://schemas.openxmlformats.org/package/2006/relationships">
  <Relationship Id="rId2" Type="http://schemas.openxmlformats.org/officeDocument/2006/relationships/slide" Target="../slides/slide1.xml" />
  <Relationship Id="rId1" Type="http://schemas.openxmlformats.org/officeDocument/2006/relationships/notesMaster" Target="../notesMasters/notesMaster1.xml" />
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05025" y="746125"/>
            <a:ext cx="259715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393CC3-1521-481F-B87E-00323AAEDF3A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1494448"/>
      </p:ext>
    </p:extLst>
  </p:cSld>
  <p:clrMapOvr>
    <a:masterClrMapping/>
  </p:clrMapOvr>
</p:note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209941"/>
            <a:ext cx="6120765" cy="221490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855388"/>
            <a:ext cx="5040630" cy="2640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0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1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2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03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04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05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0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07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2" y="413802"/>
            <a:ext cx="1620203" cy="8816569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5" y="413802"/>
            <a:ext cx="4740593" cy="88165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639934"/>
            <a:ext cx="6120765" cy="205225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822" y="4379584"/>
            <a:ext cx="6120765" cy="226035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09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190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028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038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047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05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0667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076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5" y="2411044"/>
            <a:ext cx="3180398" cy="681932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457" y="2411044"/>
            <a:ext cx="3180398" cy="6819327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6" y="2312974"/>
            <a:ext cx="3181648" cy="96393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0954" indent="0">
              <a:buNone/>
              <a:defRPr sz="2200" b="1"/>
            </a:lvl2pPr>
            <a:lvl3pPr marL="1001908" indent="0">
              <a:buNone/>
              <a:defRPr sz="2000" b="1"/>
            </a:lvl3pPr>
            <a:lvl4pPr marL="1502862" indent="0">
              <a:buNone/>
              <a:defRPr sz="1800" b="1"/>
            </a:lvl4pPr>
            <a:lvl5pPr marL="2003816" indent="0">
              <a:buNone/>
              <a:defRPr sz="1800" b="1"/>
            </a:lvl5pPr>
            <a:lvl6pPr marL="2504770" indent="0">
              <a:buNone/>
              <a:defRPr sz="1800" b="1"/>
            </a:lvl6pPr>
            <a:lvl7pPr marL="3005724" indent="0">
              <a:buNone/>
              <a:defRPr sz="1800" b="1"/>
            </a:lvl7pPr>
            <a:lvl8pPr marL="3506678" indent="0">
              <a:buNone/>
              <a:defRPr sz="1800" b="1"/>
            </a:lvl8pPr>
            <a:lvl9pPr marL="4007632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046" y="3276912"/>
            <a:ext cx="3181648" cy="595345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58" y="2312974"/>
            <a:ext cx="3182898" cy="96393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0954" indent="0">
              <a:buNone/>
              <a:defRPr sz="2200" b="1"/>
            </a:lvl2pPr>
            <a:lvl3pPr marL="1001908" indent="0">
              <a:buNone/>
              <a:defRPr sz="2000" b="1"/>
            </a:lvl3pPr>
            <a:lvl4pPr marL="1502862" indent="0">
              <a:buNone/>
              <a:defRPr sz="1800" b="1"/>
            </a:lvl4pPr>
            <a:lvl5pPr marL="2003816" indent="0">
              <a:buNone/>
              <a:defRPr sz="1800" b="1"/>
            </a:lvl5pPr>
            <a:lvl6pPr marL="2504770" indent="0">
              <a:buNone/>
              <a:defRPr sz="1800" b="1"/>
            </a:lvl6pPr>
            <a:lvl7pPr marL="3005724" indent="0">
              <a:buNone/>
              <a:defRPr sz="1800" b="1"/>
            </a:lvl7pPr>
            <a:lvl8pPr marL="3506678" indent="0">
              <a:buNone/>
              <a:defRPr sz="1800" b="1"/>
            </a:lvl8pPr>
            <a:lvl9pPr marL="4007632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58" y="3276912"/>
            <a:ext cx="3182898" cy="595345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1408"/>
            <a:ext cx="2369047" cy="175087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5352" y="411409"/>
            <a:ext cx="4025504" cy="8818962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045" y="2162285"/>
            <a:ext cx="2369047" cy="7068086"/>
          </a:xfrm>
        </p:spPr>
        <p:txBody>
          <a:bodyPr/>
          <a:lstStyle>
            <a:lvl1pPr marL="0" indent="0">
              <a:buNone/>
              <a:defRPr sz="1500"/>
            </a:lvl1pPr>
            <a:lvl2pPr marL="500954" indent="0">
              <a:buNone/>
              <a:defRPr sz="1300"/>
            </a:lvl2pPr>
            <a:lvl3pPr marL="1001908" indent="0">
              <a:buNone/>
              <a:defRPr sz="1100"/>
            </a:lvl3pPr>
            <a:lvl4pPr marL="1502862" indent="0">
              <a:buNone/>
              <a:defRPr sz="1000"/>
            </a:lvl4pPr>
            <a:lvl5pPr marL="2003816" indent="0">
              <a:buNone/>
              <a:defRPr sz="1000"/>
            </a:lvl5pPr>
            <a:lvl6pPr marL="2504770" indent="0">
              <a:buNone/>
              <a:defRPr sz="1000"/>
            </a:lvl6pPr>
            <a:lvl7pPr marL="3005724" indent="0">
              <a:buNone/>
              <a:defRPr sz="1000"/>
            </a:lvl7pPr>
            <a:lvl8pPr marL="3506678" indent="0">
              <a:buNone/>
              <a:defRPr sz="1000"/>
            </a:lvl8pPr>
            <a:lvl9pPr marL="400763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233127"/>
            <a:ext cx="4320540" cy="85391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427" y="923276"/>
            <a:ext cx="4320540" cy="6199823"/>
          </a:xfrm>
        </p:spPr>
        <p:txBody>
          <a:bodyPr/>
          <a:lstStyle>
            <a:lvl1pPr marL="0" indent="0">
              <a:buNone/>
              <a:defRPr sz="3500"/>
            </a:lvl1pPr>
            <a:lvl2pPr marL="500954" indent="0">
              <a:buNone/>
              <a:defRPr sz="3100"/>
            </a:lvl2pPr>
            <a:lvl3pPr marL="1001908" indent="0">
              <a:buNone/>
              <a:defRPr sz="2600"/>
            </a:lvl3pPr>
            <a:lvl4pPr marL="1502862" indent="0">
              <a:buNone/>
              <a:defRPr sz="2200"/>
            </a:lvl4pPr>
            <a:lvl5pPr marL="2003816" indent="0">
              <a:buNone/>
              <a:defRPr sz="2200"/>
            </a:lvl5pPr>
            <a:lvl6pPr marL="2504770" indent="0">
              <a:buNone/>
              <a:defRPr sz="2200"/>
            </a:lvl6pPr>
            <a:lvl7pPr marL="3005724" indent="0">
              <a:buNone/>
              <a:defRPr sz="2200"/>
            </a:lvl7pPr>
            <a:lvl8pPr marL="3506678" indent="0">
              <a:buNone/>
              <a:defRPr sz="2200"/>
            </a:lvl8pPr>
            <a:lvl9pPr marL="4007632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427" y="8087039"/>
            <a:ext cx="4320540" cy="1212696"/>
          </a:xfrm>
        </p:spPr>
        <p:txBody>
          <a:bodyPr/>
          <a:lstStyle>
            <a:lvl1pPr marL="0" indent="0">
              <a:buNone/>
              <a:defRPr sz="1500"/>
            </a:lvl1pPr>
            <a:lvl2pPr marL="500954" indent="0">
              <a:buNone/>
              <a:defRPr sz="1300"/>
            </a:lvl2pPr>
            <a:lvl3pPr marL="1001908" indent="0">
              <a:buNone/>
              <a:defRPr sz="1100"/>
            </a:lvl3pPr>
            <a:lvl4pPr marL="1502862" indent="0">
              <a:buNone/>
              <a:defRPr sz="1000"/>
            </a:lvl4pPr>
            <a:lvl5pPr marL="2003816" indent="0">
              <a:buNone/>
              <a:defRPr sz="1000"/>
            </a:lvl5pPr>
            <a:lvl6pPr marL="2504770" indent="0">
              <a:buNone/>
              <a:defRPr sz="1000"/>
            </a:lvl6pPr>
            <a:lvl7pPr marL="3005724" indent="0">
              <a:buNone/>
              <a:defRPr sz="1000"/>
            </a:lvl7pPr>
            <a:lvl8pPr marL="3506678" indent="0">
              <a:buNone/>
              <a:defRPr sz="1000"/>
            </a:lvl8pPr>
            <a:lvl9pPr marL="400763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099F-E18B-4C25-9FFE-A4DDE1FD9680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 vert="horz" lIns="100191" tIns="50095" rIns="100191" bIns="50095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5" y="2411044"/>
            <a:ext cx="6480810" cy="6819327"/>
          </a:xfrm>
          <a:prstGeom prst="rect">
            <a:avLst/>
          </a:prstGeom>
        </p:spPr>
        <p:txBody>
          <a:bodyPr vert="horz" lIns="100191" tIns="50095" rIns="100191" bIns="5009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0045" y="9577197"/>
            <a:ext cx="1680210" cy="550138"/>
          </a:xfrm>
          <a:prstGeom prst="rect">
            <a:avLst/>
          </a:prstGeom>
        </p:spPr>
        <p:txBody>
          <a:bodyPr vert="horz" lIns="100191" tIns="50095" rIns="100191" bIns="5009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6099F-E18B-4C25-9FFE-A4DDE1FD9680}" type="datetimeFigureOut">
              <a:rPr kumimoji="1" lang="ja-JP" altLang="en-US" smtClean="0"/>
              <a:pPr/>
              <a:t>2018/6/27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60308" y="9577197"/>
            <a:ext cx="2280285" cy="550138"/>
          </a:xfrm>
          <a:prstGeom prst="rect">
            <a:avLst/>
          </a:prstGeom>
        </p:spPr>
        <p:txBody>
          <a:bodyPr vert="horz" lIns="100191" tIns="50095" rIns="100191" bIns="5009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60645" y="9577197"/>
            <a:ext cx="1680210" cy="550138"/>
          </a:xfrm>
          <a:prstGeom prst="rect">
            <a:avLst/>
          </a:prstGeom>
        </p:spPr>
        <p:txBody>
          <a:bodyPr vert="horz" lIns="100191" tIns="50095" rIns="100191" bIns="5009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1BB09-5BB5-426E-97A3-9E10DC5E475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1908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5716" indent="-375716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4050" indent="-313096" algn="l" defTabSz="1001908" rtl="0" eaLnBrk="1" latinLnBrk="0" hangingPunct="1">
        <a:spcBef>
          <a:spcPct val="20000"/>
        </a:spcBef>
        <a:buFont typeface="Arial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2385" indent="-250477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53339" indent="-250477" algn="l" defTabSz="1001908" rtl="0" eaLnBrk="1" latinLnBrk="0" hangingPunct="1">
        <a:spcBef>
          <a:spcPct val="20000"/>
        </a:spcBef>
        <a:buFont typeface="Arial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4293" indent="-250477" algn="l" defTabSz="1001908" rtl="0" eaLnBrk="1" latinLnBrk="0" hangingPunct="1">
        <a:spcBef>
          <a:spcPct val="20000"/>
        </a:spcBef>
        <a:buFont typeface="Arial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5247" indent="-250477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56201" indent="-250477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57155" indent="-250477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58109" indent="-250477" algn="l" defTabSz="1001908" rtl="0" eaLnBrk="1" latinLnBrk="0" hangingPunct="1">
        <a:spcBef>
          <a:spcPct val="20000"/>
        </a:spcBef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0954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1908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02862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3816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4770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05724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06678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07632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3" Type="http://schemas.openxmlformats.org/officeDocument/2006/relationships/hyperlink" Target="http://www.mhlw.go.jp/" TargetMode="External" />
  <Relationship Id="rId2" Type="http://schemas.openxmlformats.org/officeDocument/2006/relationships/notesSlide" Target="../notesSlides/notesSlide1.xml" />
  <Relationship Id="rId1" Type="http://schemas.openxmlformats.org/officeDocument/2006/relationships/slideLayout" Target="../slideLayouts/slideLayout1.xml" />
  <Relationship Id="rId4" Type="http://schemas.openxmlformats.org/officeDocument/2006/relationships/image" Target="../media/image1.png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角丸四角形 55"/>
          <p:cNvSpPr/>
          <p:nvPr/>
        </p:nvSpPr>
        <p:spPr>
          <a:xfrm>
            <a:off x="954000" y="2408743"/>
            <a:ext cx="6012000" cy="1174331"/>
          </a:xfrm>
          <a:prstGeom prst="roundRect">
            <a:avLst>
              <a:gd name="adj" fmla="val 11155"/>
            </a:avLst>
          </a:prstGeom>
          <a:solidFill>
            <a:srgbClr val="EBFFEB"/>
          </a:solidFill>
          <a:ln w="28575" cap="rnd">
            <a:solidFill>
              <a:srgbClr val="33CC3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graphicFrame>
        <p:nvGraphicFramePr>
          <p:cNvPr id="121" name="表 1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657823"/>
              </p:ext>
            </p:extLst>
          </p:nvPr>
        </p:nvGraphicFramePr>
        <p:xfrm>
          <a:off x="1101600" y="2552425"/>
          <a:ext cx="5764282" cy="20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1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17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17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17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17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17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17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17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173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173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173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779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１月</a:t>
                      </a:r>
                      <a:endParaRPr kumimoji="1" lang="ja-JP" altLang="en-US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２月</a:t>
                      </a:r>
                      <a:endParaRPr kumimoji="1" lang="ja-JP" altLang="en-US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３月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４月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５月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６月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７月 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８月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９</a:t>
                      </a:r>
                      <a:r>
                        <a:rPr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9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9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0" name="正方形/長方形 109"/>
          <p:cNvSpPr/>
          <p:nvPr/>
        </p:nvSpPr>
        <p:spPr>
          <a:xfrm>
            <a:off x="0" y="540000"/>
            <a:ext cx="7200900" cy="1146672"/>
          </a:xfrm>
          <a:prstGeom prst="rect">
            <a:avLst/>
          </a:prstGeom>
          <a:solidFill>
            <a:srgbClr val="D2FF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11" name="Rectangle 5"/>
          <p:cNvSpPr>
            <a:spLocks noChangeArrowheads="1"/>
          </p:cNvSpPr>
          <p:nvPr/>
        </p:nvSpPr>
        <p:spPr bwMode="auto">
          <a:xfrm>
            <a:off x="0" y="1081938"/>
            <a:ext cx="7200900" cy="556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91" tIns="0" rIns="100191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児童扶養手当法</a:t>
            </a:r>
            <a:r>
              <a:rPr lang="ja-JP" altLang="en-US" sz="1200" kern="100" spc="-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一部</a:t>
            </a:r>
            <a:r>
              <a:rPr lang="ja-JP" altLang="en-US" sz="12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改正し、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2019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月分の児童扶養手当から</a:t>
            </a:r>
            <a:endParaRPr lang="en-US" altLang="ja-JP" sz="1200" kern="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支払回数を</a:t>
            </a:r>
            <a:r>
              <a:rPr lang="en-US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〈</a:t>
            </a:r>
            <a:r>
              <a:rPr lang="ja-JP" altLang="en-US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４か月分ずつ年３回 </a:t>
            </a:r>
            <a:r>
              <a:rPr lang="en-US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〉</a:t>
            </a:r>
            <a:r>
              <a:rPr lang="ja-JP" altLang="en-US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→ </a:t>
            </a:r>
            <a:r>
              <a:rPr lang="en-US" altLang="ja-JP" sz="1200" u="sng" kern="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〈</a:t>
            </a:r>
            <a:r>
              <a:rPr lang="ja-JP" altLang="en-US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２か月分ずつ年６回 </a:t>
            </a:r>
            <a:r>
              <a:rPr lang="en-US" altLang="ja-JP" sz="1200" u="sng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〉</a:t>
            </a:r>
            <a:r>
              <a:rPr lang="ja-JP" altLang="en-US" sz="1200" kern="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に見直します。</a:t>
            </a:r>
          </a:p>
        </p:txBody>
      </p:sp>
      <p:sp>
        <p:nvSpPr>
          <p:cNvPr id="19" name="テキスト ボックス 13"/>
          <p:cNvSpPr txBox="1">
            <a:spLocks noChangeArrowheads="1"/>
          </p:cNvSpPr>
          <p:nvPr/>
        </p:nvSpPr>
        <p:spPr bwMode="auto">
          <a:xfrm>
            <a:off x="86009" y="8882355"/>
            <a:ext cx="5760641" cy="316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0191" tIns="50095" rIns="100191" bIns="50095">
            <a:spAutoFit/>
          </a:bodyPr>
          <a:lstStyle/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詳しく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は、お住まいの市区町村へお問い合わせください。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203200" y="9163071"/>
            <a:ext cx="6788149" cy="972000"/>
          </a:xfrm>
          <a:prstGeom prst="rect">
            <a:avLst/>
          </a:prstGeom>
          <a:noFill/>
          <a:ln w="9525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54546" rIns="109090" bIns="54546"/>
          <a:lstStyle/>
          <a:p>
            <a:pPr>
              <a:defRPr/>
            </a:pP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（お問い合わせ先）　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厚生労働省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2000" y="18000"/>
            <a:ext cx="1356643" cy="382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0" y="438693"/>
            <a:ext cx="7200900" cy="612000"/>
          </a:xfrm>
          <a:prstGeom prst="rect">
            <a:avLst/>
          </a:prstGeom>
          <a:solidFill>
            <a:srgbClr val="33CC33"/>
          </a:solidFill>
          <a:ln w="28575">
            <a:noFill/>
            <a:round/>
            <a:headEnd/>
            <a:tailEnd/>
          </a:ln>
        </p:spPr>
        <p:txBody>
          <a:bodyPr vert="horz" wrap="square" lIns="144000" tIns="108000" rIns="36000" bIns="0" numCol="1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3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｢</a:t>
            </a:r>
            <a:r>
              <a:rPr lang="ja-JP" altLang="en-US" sz="3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児童扶養手当</a:t>
            </a:r>
            <a:r>
              <a:rPr lang="ja-JP" altLang="en-US" sz="3100" b="1" spc="-1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en-US" sz="30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が年６回払いになります</a:t>
            </a:r>
            <a:endParaRPr lang="ja-JP" altLang="en-US" sz="3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44066" y="209000"/>
            <a:ext cx="3739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33CC33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ひとり親のご家庭へ、大切なお知らせ</a:t>
            </a:r>
            <a:endParaRPr kumimoji="1" lang="ja-JP" altLang="en-US" sz="1200" b="1" dirty="0">
              <a:solidFill>
                <a:srgbClr val="33CC33"/>
              </a:solidFill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868728"/>
              </p:ext>
            </p:extLst>
          </p:nvPr>
        </p:nvGraphicFramePr>
        <p:xfrm>
          <a:off x="513895" y="6484393"/>
          <a:ext cx="6176208" cy="6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38099"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B="0" anchor="b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B="0" anchor="b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4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４月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1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５月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６月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７月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８月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1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９月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１月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２月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３月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509"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</a:t>
                      </a: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1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（現況届）</a:t>
                      </a: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1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</a:t>
                      </a: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</a:t>
                      </a: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8" name="正方形/長方形 57"/>
          <p:cNvSpPr/>
          <p:nvPr/>
        </p:nvSpPr>
        <p:spPr>
          <a:xfrm>
            <a:off x="252000" y="1904687"/>
            <a:ext cx="6732826" cy="360000"/>
          </a:xfrm>
          <a:prstGeom prst="rect">
            <a:avLst/>
          </a:prstGeom>
          <a:solidFill>
            <a:srgbClr val="FFCC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59" name="正方形/長方形 58"/>
          <p:cNvSpPr/>
          <p:nvPr/>
        </p:nvSpPr>
        <p:spPr>
          <a:xfrm>
            <a:off x="216074" y="1904687"/>
            <a:ext cx="133349" cy="360000"/>
          </a:xfrm>
          <a:prstGeom prst="rect">
            <a:avLst/>
          </a:prstGeom>
          <a:solidFill>
            <a:srgbClr val="FF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22164" y="1904687"/>
            <a:ext cx="6734670" cy="364179"/>
          </a:xfrm>
          <a:prstGeom prst="rect">
            <a:avLst/>
          </a:prstGeom>
          <a:noFill/>
        </p:spPr>
        <p:txBody>
          <a:bodyPr wrap="square" lIns="108000" tIns="54000" rIns="0" bIns="0" rtlCol="0" anchor="ctr" anchorCtr="0">
            <a:normAutofit/>
          </a:bodyPr>
          <a:lstStyle/>
          <a:p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2019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月分からは、</a:t>
            </a:r>
            <a:r>
              <a:rPr lang="ja-JP" altLang="en-US" sz="16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奇数月に年６回、各２か月分を受け取れます</a:t>
            </a:r>
            <a:endParaRPr lang="en-US" altLang="ja-JP" sz="16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225972"/>
              </p:ext>
            </p:extLst>
          </p:nvPr>
        </p:nvGraphicFramePr>
        <p:xfrm>
          <a:off x="513896" y="5740858"/>
          <a:ext cx="6186982" cy="6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6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59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46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6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6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41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46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468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46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74481"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年（平成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年）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年（平成</a:t>
                      </a:r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ja-JP" altLang="en-US" sz="9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5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４月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1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５月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６月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７月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８月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1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９月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1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１月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２月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３月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129"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</a:t>
                      </a: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1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solidFill>
                          <a:schemeClr val="bg1">
                            <a:lumMod val="9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（現況届）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1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7D1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1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31267"/>
              </p:ext>
            </p:extLst>
          </p:nvPr>
        </p:nvGraphicFramePr>
        <p:xfrm>
          <a:off x="513895" y="7233358"/>
          <a:ext cx="6176208" cy="68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468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35082"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B="0" anchor="b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B="0" anchor="b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18000" marB="1800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0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４月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５月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６月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７月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８月</a:t>
                      </a:r>
                      <a:endParaRPr kumimoji="1" lang="en-US" altLang="ja-JP" sz="10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９月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１月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２月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３月</a:t>
                      </a:r>
                      <a:endParaRPr kumimoji="1" lang="en-US" altLang="ja-JP" sz="10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206"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</a:t>
                      </a: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</a:t>
                      </a: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（現況届）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</a:t>
                      </a: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</a:t>
                      </a: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</a:t>
                      </a: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支払</a:t>
                      </a:r>
                    </a:p>
                  </a:txBody>
                  <a:tcPr marL="0" marR="0" marT="1800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5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0" name="テキスト ボックス 39"/>
          <p:cNvSpPr txBox="1"/>
          <p:nvPr/>
        </p:nvSpPr>
        <p:spPr>
          <a:xfrm>
            <a:off x="513895" y="8387800"/>
            <a:ext cx="6470931" cy="2923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(*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支払月が変わる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2019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月の支払は、同年８月分から同年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月分までの３か月分が支払われます。これ</a:t>
            </a:r>
            <a:endParaRPr lang="en-US" altLang="ja-JP" sz="9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以降は、１・３・５・７・９</a:t>
            </a:r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月の年６回、それぞれの支払月の前月までの２か月分が支払われます。</a:t>
            </a:r>
            <a:r>
              <a:rPr lang="ja-JP" altLang="en-US" sz="950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50" strike="sngStrike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endParaRPr kumimoji="1" lang="ja-JP" altLang="en-US" sz="950" strike="sngStrike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13895" y="8034160"/>
            <a:ext cx="6470931" cy="2923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(*</a:t>
            </a:r>
            <a:r>
              <a:rPr lang="en-US" altLang="ja-JP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現在、８月の現況届時にご提出いただく前年所得によって、必要がある場合は、</a:t>
            </a:r>
            <a:r>
              <a:rPr lang="en-US" altLang="ja-JP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月支払分から手当額の</a:t>
            </a:r>
            <a:endParaRPr lang="en-US" altLang="ja-JP" sz="9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9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9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変更を行っていますが、制度変更後は、翌年１月支払分から手当額の</a:t>
            </a:r>
            <a:r>
              <a:rPr lang="ja-JP" altLang="en-US" sz="950" kern="1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変更を行います。</a:t>
            </a:r>
            <a:endParaRPr kumimoji="1" lang="ja-JP" altLang="en-US" sz="950" strike="sngStrike" dirty="0"/>
          </a:p>
        </p:txBody>
      </p:sp>
      <p:sp>
        <p:nvSpPr>
          <p:cNvPr id="2" name="角丸四角形 1"/>
          <p:cNvSpPr/>
          <p:nvPr/>
        </p:nvSpPr>
        <p:spPr>
          <a:xfrm>
            <a:off x="4635518" y="5920116"/>
            <a:ext cx="512161" cy="504000"/>
          </a:xfrm>
          <a:prstGeom prst="roundRect">
            <a:avLst/>
          </a:prstGeom>
          <a:noFill/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角丸四角形 52"/>
          <p:cNvSpPr/>
          <p:nvPr/>
        </p:nvSpPr>
        <p:spPr>
          <a:xfrm>
            <a:off x="5166730" y="7421880"/>
            <a:ext cx="504000" cy="483503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66567" y="2812937"/>
            <a:ext cx="769587" cy="34471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 在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9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（３回払い）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ja-JP" altLang="en-US" sz="1400" b="1" dirty="0"/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3150000" y="2552425"/>
            <a:ext cx="0" cy="612000"/>
          </a:xfrm>
          <a:prstGeom prst="straightConnector1">
            <a:avLst/>
          </a:prstGeom>
          <a:ln w="28575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>
            <a:off x="4806000" y="2552425"/>
            <a:ext cx="0" cy="612000"/>
          </a:xfrm>
          <a:prstGeom prst="straightConnector1">
            <a:avLst/>
          </a:prstGeom>
          <a:ln w="28575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>
            <a:off x="6444218" y="2552425"/>
            <a:ext cx="0" cy="612000"/>
          </a:xfrm>
          <a:prstGeom prst="straightConnector1">
            <a:avLst/>
          </a:prstGeom>
          <a:ln w="28575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ホームベース 13"/>
          <p:cNvSpPr/>
          <p:nvPr/>
        </p:nvSpPr>
        <p:spPr>
          <a:xfrm>
            <a:off x="1512218" y="2798446"/>
            <a:ext cx="1602000" cy="216000"/>
          </a:xfrm>
          <a:prstGeom prst="homePlate">
            <a:avLst/>
          </a:prstGeom>
          <a:solidFill>
            <a:srgbClr val="75DD75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４か月分</a:t>
            </a:r>
            <a:endParaRPr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132000" y="3164417"/>
            <a:ext cx="432000" cy="203345"/>
          </a:xfrm>
          <a:prstGeom prst="roundRect">
            <a:avLst>
              <a:gd name="adj" fmla="val 50000"/>
            </a:avLst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支払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角丸四角形 46"/>
          <p:cNvSpPr/>
          <p:nvPr/>
        </p:nvSpPr>
        <p:spPr>
          <a:xfrm>
            <a:off x="4788000" y="3164417"/>
            <a:ext cx="432000" cy="203345"/>
          </a:xfrm>
          <a:prstGeom prst="roundRect">
            <a:avLst>
              <a:gd name="adj" fmla="val 50000"/>
            </a:avLst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支払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6415764" y="3164417"/>
            <a:ext cx="432000" cy="203345"/>
          </a:xfrm>
          <a:prstGeom prst="roundRect">
            <a:avLst>
              <a:gd name="adj" fmla="val 50000"/>
            </a:avLst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支払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ホームベース 50"/>
          <p:cNvSpPr/>
          <p:nvPr/>
        </p:nvSpPr>
        <p:spPr>
          <a:xfrm>
            <a:off x="3186000" y="2798446"/>
            <a:ext cx="1584000" cy="216000"/>
          </a:xfrm>
          <a:prstGeom prst="homePlate">
            <a:avLst/>
          </a:prstGeom>
          <a:solidFill>
            <a:srgbClr val="75DD75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４か月分</a:t>
            </a:r>
            <a:endParaRPr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2" name="ホームベース 51"/>
          <p:cNvSpPr/>
          <p:nvPr/>
        </p:nvSpPr>
        <p:spPr>
          <a:xfrm>
            <a:off x="4842000" y="2798446"/>
            <a:ext cx="1584000" cy="216000"/>
          </a:xfrm>
          <a:prstGeom prst="homePlate">
            <a:avLst/>
          </a:prstGeom>
          <a:solidFill>
            <a:srgbClr val="75DD75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４か月分</a:t>
            </a:r>
            <a:endParaRPr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3168000" y="3339976"/>
            <a:ext cx="324563" cy="2208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４月</a:t>
            </a:r>
            <a:endParaRPr kumimoji="1"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4824000" y="3339976"/>
            <a:ext cx="324563" cy="2208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８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kumimoji="1"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6480417" y="3339976"/>
            <a:ext cx="324563" cy="2208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kumimoji="1" lang="ja-JP" altLang="en-US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954000" y="3776895"/>
            <a:ext cx="6012000" cy="1245608"/>
          </a:xfrm>
          <a:prstGeom prst="roundRect">
            <a:avLst>
              <a:gd name="adj" fmla="val 11155"/>
            </a:avLst>
          </a:prstGeom>
          <a:solidFill>
            <a:srgbClr val="F8E8E8"/>
          </a:solidFill>
          <a:ln w="28575" cap="rnd">
            <a:solidFill>
              <a:srgbClr val="FF66FF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 dirty="0"/>
          </a:p>
        </p:txBody>
      </p:sp>
      <p:graphicFrame>
        <p:nvGraphicFramePr>
          <p:cNvPr id="78" name="表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869591"/>
              </p:ext>
            </p:extLst>
          </p:nvPr>
        </p:nvGraphicFramePr>
        <p:xfrm>
          <a:off x="1101471" y="3937351"/>
          <a:ext cx="5764282" cy="20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7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1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17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17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17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17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17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17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173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173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173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173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173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17795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１月</a:t>
                      </a:r>
                      <a:endParaRPr kumimoji="1" lang="ja-JP" altLang="en-US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２月</a:t>
                      </a:r>
                      <a:endParaRPr kumimoji="1" lang="ja-JP" altLang="en-US" sz="9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３月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４月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５月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６月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７月 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８月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９</a:t>
                      </a:r>
                      <a:r>
                        <a:rPr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9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endParaRPr kumimoji="1" lang="ja-JP" altLang="en-US" sz="9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19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9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9" name="直線矢印コネクタ 78"/>
          <p:cNvCxnSpPr/>
          <p:nvPr/>
        </p:nvCxnSpPr>
        <p:spPr>
          <a:xfrm>
            <a:off x="2736354" y="3938416"/>
            <a:ext cx="0" cy="612000"/>
          </a:xfrm>
          <a:prstGeom prst="straightConnector1">
            <a:avLst/>
          </a:prstGeom>
          <a:ln w="28575">
            <a:solidFill>
              <a:srgbClr val="FF61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>
            <a:off x="4392538" y="3938416"/>
            <a:ext cx="0" cy="612000"/>
          </a:xfrm>
          <a:prstGeom prst="straightConnector1">
            <a:avLst/>
          </a:prstGeom>
          <a:ln w="28575">
            <a:solidFill>
              <a:srgbClr val="FF61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>
            <a:off x="6048000" y="3938416"/>
            <a:ext cx="0" cy="612000"/>
          </a:xfrm>
          <a:prstGeom prst="straightConnector1">
            <a:avLst/>
          </a:prstGeom>
          <a:ln w="28575">
            <a:solidFill>
              <a:srgbClr val="FF61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ホームベース 81"/>
          <p:cNvSpPr/>
          <p:nvPr/>
        </p:nvSpPr>
        <p:spPr>
          <a:xfrm>
            <a:off x="1103535" y="4183216"/>
            <a:ext cx="792000" cy="216000"/>
          </a:xfrm>
          <a:prstGeom prst="homePlate">
            <a:avLst/>
          </a:prstGeom>
          <a:solidFill>
            <a:srgbClr val="FFAB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か月分</a:t>
            </a:r>
            <a:endParaRPr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2700306" y="4532416"/>
            <a:ext cx="432000" cy="203345"/>
          </a:xfrm>
          <a:prstGeom prst="roundRect">
            <a:avLst>
              <a:gd name="adj" fmla="val 50000"/>
            </a:avLst>
          </a:prstGeom>
          <a:solidFill>
            <a:srgbClr val="FF6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支払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4356490" y="4532416"/>
            <a:ext cx="432000" cy="203345"/>
          </a:xfrm>
          <a:prstGeom prst="roundRect">
            <a:avLst>
              <a:gd name="adj" fmla="val 50000"/>
            </a:avLst>
          </a:prstGeom>
          <a:solidFill>
            <a:srgbClr val="FF6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支払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6032779" y="4532416"/>
            <a:ext cx="432000" cy="203345"/>
          </a:xfrm>
          <a:prstGeom prst="roundRect">
            <a:avLst>
              <a:gd name="adj" fmla="val 50000"/>
            </a:avLst>
          </a:prstGeom>
          <a:solidFill>
            <a:srgbClr val="FF6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支払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ホームベース 85"/>
          <p:cNvSpPr/>
          <p:nvPr/>
        </p:nvSpPr>
        <p:spPr>
          <a:xfrm>
            <a:off x="2760213" y="4183216"/>
            <a:ext cx="756000" cy="216000"/>
          </a:xfrm>
          <a:prstGeom prst="homePlate">
            <a:avLst/>
          </a:prstGeom>
          <a:solidFill>
            <a:srgbClr val="FFAB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２か月分</a:t>
            </a:r>
            <a:endParaRPr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ホームベース 86"/>
          <p:cNvSpPr/>
          <p:nvPr/>
        </p:nvSpPr>
        <p:spPr>
          <a:xfrm>
            <a:off x="4416975" y="4183216"/>
            <a:ext cx="756000" cy="216000"/>
          </a:xfrm>
          <a:prstGeom prst="homePlate">
            <a:avLst/>
          </a:prstGeom>
          <a:solidFill>
            <a:srgbClr val="FFAB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２か月分</a:t>
            </a:r>
            <a:endParaRPr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2756459" y="4729695"/>
            <a:ext cx="324563" cy="2208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３月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4413873" y="4729695"/>
            <a:ext cx="324563" cy="2208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７月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6048722" y="4729695"/>
            <a:ext cx="408321" cy="21806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ホームベース 90"/>
          <p:cNvSpPr/>
          <p:nvPr/>
        </p:nvSpPr>
        <p:spPr>
          <a:xfrm>
            <a:off x="1944354" y="4183216"/>
            <a:ext cx="756000" cy="216000"/>
          </a:xfrm>
          <a:prstGeom prst="homePlate">
            <a:avLst/>
          </a:prstGeom>
          <a:solidFill>
            <a:srgbClr val="FFAB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２か月分</a:t>
            </a:r>
            <a:endParaRPr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ホームベース 91"/>
          <p:cNvSpPr/>
          <p:nvPr/>
        </p:nvSpPr>
        <p:spPr>
          <a:xfrm>
            <a:off x="3600538" y="4183216"/>
            <a:ext cx="756000" cy="216000"/>
          </a:xfrm>
          <a:prstGeom prst="homePlate">
            <a:avLst/>
          </a:prstGeom>
          <a:solidFill>
            <a:srgbClr val="FFAB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２か月分</a:t>
            </a:r>
            <a:endParaRPr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ホームベース 92"/>
          <p:cNvSpPr/>
          <p:nvPr/>
        </p:nvSpPr>
        <p:spPr>
          <a:xfrm>
            <a:off x="5256722" y="4183216"/>
            <a:ext cx="756000" cy="216000"/>
          </a:xfrm>
          <a:prstGeom prst="homePlate">
            <a:avLst/>
          </a:prstGeom>
          <a:solidFill>
            <a:srgbClr val="FFABFF"/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algn="ctr"/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か月分</a:t>
            </a:r>
            <a:endParaRPr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4" name="直線矢印コネクタ 93"/>
          <p:cNvCxnSpPr/>
          <p:nvPr/>
        </p:nvCxnSpPr>
        <p:spPr>
          <a:xfrm>
            <a:off x="1917581" y="3938416"/>
            <a:ext cx="0" cy="612000"/>
          </a:xfrm>
          <a:prstGeom prst="straightConnector1">
            <a:avLst/>
          </a:prstGeom>
          <a:ln w="28575">
            <a:solidFill>
              <a:srgbClr val="FF61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角丸四角形 94"/>
          <p:cNvSpPr/>
          <p:nvPr/>
        </p:nvSpPr>
        <p:spPr>
          <a:xfrm>
            <a:off x="1872258" y="4532416"/>
            <a:ext cx="432000" cy="203345"/>
          </a:xfrm>
          <a:prstGeom prst="roundRect">
            <a:avLst>
              <a:gd name="adj" fmla="val 50000"/>
            </a:avLst>
          </a:prstGeom>
          <a:solidFill>
            <a:srgbClr val="FF6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支払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6" name="角丸四角形 95"/>
          <p:cNvSpPr/>
          <p:nvPr/>
        </p:nvSpPr>
        <p:spPr>
          <a:xfrm>
            <a:off x="1907735" y="4729695"/>
            <a:ext cx="324563" cy="2208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97" name="直線矢印コネクタ 96"/>
          <p:cNvCxnSpPr/>
          <p:nvPr/>
        </p:nvCxnSpPr>
        <p:spPr>
          <a:xfrm>
            <a:off x="3574800" y="3938416"/>
            <a:ext cx="0" cy="612000"/>
          </a:xfrm>
          <a:prstGeom prst="straightConnector1">
            <a:avLst/>
          </a:prstGeom>
          <a:ln w="28575">
            <a:solidFill>
              <a:srgbClr val="FF61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角丸四角形 97"/>
          <p:cNvSpPr/>
          <p:nvPr/>
        </p:nvSpPr>
        <p:spPr>
          <a:xfrm>
            <a:off x="3528442" y="4532416"/>
            <a:ext cx="432000" cy="203345"/>
          </a:xfrm>
          <a:prstGeom prst="roundRect">
            <a:avLst>
              <a:gd name="adj" fmla="val 50000"/>
            </a:avLst>
          </a:prstGeom>
          <a:solidFill>
            <a:srgbClr val="FF6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支払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3563919" y="4726961"/>
            <a:ext cx="324563" cy="2208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５月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0" name="直線矢印コネクタ 99"/>
          <p:cNvCxnSpPr/>
          <p:nvPr/>
        </p:nvCxnSpPr>
        <p:spPr>
          <a:xfrm>
            <a:off x="5220000" y="3938416"/>
            <a:ext cx="0" cy="612000"/>
          </a:xfrm>
          <a:prstGeom prst="straightConnector1">
            <a:avLst/>
          </a:prstGeom>
          <a:ln w="28575">
            <a:solidFill>
              <a:srgbClr val="FF61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角丸四角形 100"/>
          <p:cNvSpPr/>
          <p:nvPr/>
        </p:nvSpPr>
        <p:spPr>
          <a:xfrm>
            <a:off x="5184626" y="4532416"/>
            <a:ext cx="432000" cy="203345"/>
          </a:xfrm>
          <a:prstGeom prst="roundRect">
            <a:avLst>
              <a:gd name="adj" fmla="val 50000"/>
            </a:avLst>
          </a:prstGeom>
          <a:solidFill>
            <a:srgbClr val="FF6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支払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角丸四角形 101"/>
          <p:cNvSpPr/>
          <p:nvPr/>
        </p:nvSpPr>
        <p:spPr>
          <a:xfrm>
            <a:off x="5238000" y="4717981"/>
            <a:ext cx="324563" cy="22080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９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kumimoji="1"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166567" y="4285509"/>
            <a:ext cx="769587" cy="35548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ja-JP" altLang="en-US" sz="1400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改正後</a:t>
            </a:r>
            <a:endParaRPr lang="en-US" altLang="ja-JP" sz="1400" b="1" u="sng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ct val="80000"/>
              </a:lnSpc>
            </a:pPr>
            <a:r>
              <a:rPr lang="ja-JP" altLang="en-US" sz="9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（６回払い）</a:t>
            </a:r>
            <a:r>
              <a:rPr lang="ja-JP" altLang="en-US" sz="14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17" name="ストライプ矢印 16"/>
          <p:cNvSpPr/>
          <p:nvPr/>
        </p:nvSpPr>
        <p:spPr>
          <a:xfrm rot="5400000">
            <a:off x="85005" y="3535003"/>
            <a:ext cx="932708" cy="298247"/>
          </a:xfrm>
          <a:prstGeom prst="striped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00077" y="6418191"/>
            <a:ext cx="6843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078385" y="7160078"/>
            <a:ext cx="6843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*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216074" y="5520218"/>
            <a:ext cx="6768752" cy="3297919"/>
          </a:xfrm>
          <a:prstGeom prst="roundRect">
            <a:avLst>
              <a:gd name="adj" fmla="val 5475"/>
            </a:avLst>
          </a:prstGeom>
          <a:noFill/>
          <a:ln>
            <a:solidFill>
              <a:srgbClr val="33CC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6" name="角丸四角形 105"/>
          <p:cNvSpPr/>
          <p:nvPr/>
        </p:nvSpPr>
        <p:spPr>
          <a:xfrm>
            <a:off x="250379" y="5382543"/>
            <a:ext cx="3988245" cy="275353"/>
          </a:xfrm>
          <a:prstGeom prst="roundRect">
            <a:avLst>
              <a:gd name="adj" fmla="val 32704"/>
            </a:avLst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今後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の支払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スケジュール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年４月～</a:t>
            </a:r>
            <a:r>
              <a:rPr lang="en-US" altLang="ja-JP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2021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年３月）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二等辺三角形 22"/>
          <p:cNvSpPr/>
          <p:nvPr/>
        </p:nvSpPr>
        <p:spPr>
          <a:xfrm rot="10800000">
            <a:off x="3743831" y="3614528"/>
            <a:ext cx="288000" cy="126000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2" name="角丸四角形 111"/>
          <p:cNvSpPr/>
          <p:nvPr/>
        </p:nvSpPr>
        <p:spPr>
          <a:xfrm>
            <a:off x="5166730" y="6666008"/>
            <a:ext cx="504000" cy="483503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4" name="四角形吹き出し 123"/>
          <p:cNvSpPr/>
          <p:nvPr/>
        </p:nvSpPr>
        <p:spPr>
          <a:xfrm>
            <a:off x="-2232198" y="9559007"/>
            <a:ext cx="1768621" cy="576064"/>
          </a:xfrm>
          <a:prstGeom prst="wedgeRectCallout">
            <a:avLst>
              <a:gd name="adj1" fmla="val 69816"/>
              <a:gd name="adj2" fmla="val -48654"/>
            </a:avLst>
          </a:prstGeom>
          <a:solidFill>
            <a:schemeClr val="bg1"/>
          </a:solidFill>
          <a:ln>
            <a:solidFill>
              <a:srgbClr val="9FEDFF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anchor="ctr"/>
          <a:lstStyle/>
          <a:p>
            <a:pPr>
              <a:defRPr/>
            </a:pPr>
            <a:r>
              <a:rPr lang="ja-JP" altLang="en-US" sz="11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各自治体の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お問い合わせ先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を記入。</a:t>
            </a:r>
            <a:endParaRPr lang="en-US" altLang="ja-JP" sz="11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394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203CFD8C950C8C408A5F2BA690A7B904" ma:contentTypeVersion="11" ma:contentTypeDescription="" ma:contentTypeScope="" ma:versionID="0a81e5e294a98a0c29b6227a58d6a4d7">
  <xsd:schema xmlns:xsd="http://www.w3.org/2001/XMLSchema" xmlns:p="http://schemas.microsoft.com/office/2006/metadata/properties" xmlns:ns2="8B97BE19-CDDD-400E-817A-CFDD13F7EC12" xmlns:ns3="96644011-fdb5-4a67-a809-8d06bf36c1e2" targetNamespace="http://schemas.microsoft.com/office/2006/metadata/properties" ma:root="true" ma:fieldsID="f88e75879075e565e15826244df90c3c" ns2:_="" ns3:_="">
    <xsd:import namespace="8B97BE19-CDDD-400E-817A-CFDD13F7EC12"/>
    <xsd:import namespace="96644011-fdb5-4a67-a809-8d06bf36c1e2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96644011-fdb5-4a67-a809-8d06bf36c1e2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AAAA870-562D-470A-97F4-8107A80401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33A170-6833-487D-B9B3-4FE18FFEFC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96644011-fdb5-4a67-a809-8d06bf36c1e2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2E0F558-D430-4C2E-ABC2-736BBDE3EE47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8B97BE19-CDDD-400E-817A-CFDD13F7EC12"/>
    <ds:schemaRef ds:uri="96644011-fdb5-4a67-a809-8d06bf36c1e2"/>
    <ds:schemaRef ds:uri="http://schemas.microsoft.com/office/2006/metadata/properties"/>
    <ds:schemaRef ds:uri="http://purl.org/dc/terms/"/>
  </ds:schemaRefs>
</ds:datastoreItem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0x0101002DA299AC048A4B8EA9C1D19079C1A32200203CFD8C950C8C408A5F2BA690A7B904</vt:lpwstr>
  </property>
</Properties>
</file>