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7200900" cy="10333038"/>
  <p:notesSz cx="6807200" cy="9939338"/>
  <p:defaultTextStyle>
    <a:defPPr>
      <a:defRPr lang="ja-JP"/>
    </a:defPPr>
    <a:lvl1pPr marL="0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54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908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862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816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770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724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678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632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4400">
          <p15:clr>
            <a:srgbClr val="A4A3A4"/>
          </p15:clr>
        </p15:guide>
        <p15:guide id="3" pos="1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D147"/>
    <a:srgbClr val="EBFFEB"/>
    <a:srgbClr val="F8E8E8"/>
    <a:srgbClr val="FFC1FF"/>
    <a:srgbClr val="FF75FF"/>
    <a:srgbClr val="F7E5E5"/>
    <a:srgbClr val="D2FFD2"/>
    <a:srgbClr val="FF66FF"/>
    <a:srgbClr val="ACEAAC"/>
    <a:srgbClr val="3AC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5" autoAdjust="0"/>
    <p:restoredTop sz="96067" autoAdjust="0"/>
  </p:normalViewPr>
  <p:slideViewPr>
    <p:cSldViewPr>
      <p:cViewPr varScale="1">
        <p:scale>
          <a:sx n="77" d="100"/>
          <a:sy n="77" d="100"/>
        </p:scale>
        <p:origin x="3564" y="102"/>
      </p:cViewPr>
      <p:guideLst>
        <p:guide orient="horz" pos="3255"/>
        <p:guide pos="4400"/>
        <p:guide pos="1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viewProps" Target="viewProps.xml" />
  <Relationship Id="rId3" Type="http://schemas.openxmlformats.org/officeDocument/2006/relationships/customXml" Target="../customXml/item3.xml" />
  <Relationship Id="rId7" Type="http://schemas.openxmlformats.org/officeDocument/2006/relationships/presProps" Target="presProps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6" Type="http://schemas.openxmlformats.org/officeDocument/2006/relationships/notesMaster" Target="notesMasters/notesMaster1.xml" />
  <Relationship Id="rId5" Type="http://schemas.openxmlformats.org/officeDocument/2006/relationships/slide" Target="slides/slide1.xml" />
  <Relationship Id="rId10" Type="http://schemas.openxmlformats.org/officeDocument/2006/relationships/tableStyles" Target="tableStyles.xml" />
  <Relationship Id="rId4" Type="http://schemas.openxmlformats.org/officeDocument/2006/relationships/slideMaster" Target="slideMasters/slideMaster1.xml" />
  <Relationship Id="rId9" Type="http://schemas.openxmlformats.org/officeDocument/2006/relationships/theme" Target="theme/theme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40795-6967-4EF3-A722-FF9414F29A16}" type="datetimeFigureOut">
              <a:rPr kumimoji="1" lang="ja-JP" altLang="en-US" smtClean="0"/>
              <a:t>2018/6/27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71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93CC3-1521-481F-B87E-00323AAEDF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82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54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908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862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816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770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724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678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632" algn="l" defTabSz="1001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05025" y="746125"/>
            <a:ext cx="25971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93CC3-1521-481F-B87E-00323AAEDF3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1494448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13802"/>
            <a:ext cx="1620203" cy="8816569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60045" y="413802"/>
            <a:ext cx="4740593" cy="88165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9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28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8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7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6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6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60045" y="2411044"/>
            <a:ext cx="3180398" cy="68193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457" y="2411044"/>
            <a:ext cx="3180398" cy="68193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6" y="2312974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57958" y="2312974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1408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15352" y="411409"/>
            <a:ext cx="4025504" cy="881896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60045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233127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11427" y="923276"/>
            <a:ext cx="4320540" cy="6199823"/>
          </a:xfrm>
        </p:spPr>
        <p:txBody>
          <a:bodyPr/>
          <a:lstStyle>
            <a:lvl1pPr marL="0" indent="0">
              <a:buNone/>
              <a:defRPr sz="3500"/>
            </a:lvl1pPr>
            <a:lvl2pPr marL="500954" indent="0">
              <a:buNone/>
              <a:defRPr sz="3100"/>
            </a:lvl2pPr>
            <a:lvl3pPr marL="1001908" indent="0">
              <a:buNone/>
              <a:defRPr sz="2600"/>
            </a:lvl3pPr>
            <a:lvl4pPr marL="1502862" indent="0">
              <a:buNone/>
              <a:defRPr sz="2200"/>
            </a:lvl4pPr>
            <a:lvl5pPr marL="2003816" indent="0">
              <a:buNone/>
              <a:defRPr sz="2200"/>
            </a:lvl5pPr>
            <a:lvl6pPr marL="2504770" indent="0">
              <a:buNone/>
              <a:defRPr sz="2200"/>
            </a:lvl6pPr>
            <a:lvl7pPr marL="3005724" indent="0">
              <a:buNone/>
              <a:defRPr sz="2200"/>
            </a:lvl7pPr>
            <a:lvl8pPr marL="3506678" indent="0">
              <a:buNone/>
              <a:defRPr sz="2200"/>
            </a:lvl8pPr>
            <a:lvl9pPr marL="4007632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11427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91" tIns="50095" rIns="100191" bIns="50095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5" y="2411044"/>
            <a:ext cx="6480810" cy="6819327"/>
          </a:xfrm>
          <a:prstGeom prst="rect">
            <a:avLst/>
          </a:prstGeom>
        </p:spPr>
        <p:txBody>
          <a:bodyPr vert="horz" lIns="100191" tIns="50095" rIns="100191" bIns="5009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6099F-E18B-4C25-9FFE-A4DDE1FD9680}" type="datetimeFigureOut">
              <a:rPr kumimoji="1" lang="ja-JP" altLang="en-US" smtClean="0"/>
              <a:pPr/>
              <a:t>2018/6/27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BB09-5BB5-426E-97A3-9E10DC5E4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908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716" indent="-375716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50" indent="-313096" algn="l" defTabSz="1001908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85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339" indent="-250477" algn="l" defTabSz="1001908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293" indent="-250477" algn="l" defTabSz="1001908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247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201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7155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8109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5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90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86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816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77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72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67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63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hyperlink" Target="http://www.mhlw.go.jp/" TargetMode="External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  <Relationship Id="rId4" Type="http://schemas.openxmlformats.org/officeDocument/2006/relationships/image" Target="../media/image1.png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角丸四角形 55"/>
          <p:cNvSpPr/>
          <p:nvPr/>
        </p:nvSpPr>
        <p:spPr>
          <a:xfrm>
            <a:off x="954000" y="2408743"/>
            <a:ext cx="6012000" cy="1174331"/>
          </a:xfrm>
          <a:prstGeom prst="roundRect">
            <a:avLst>
              <a:gd name="adj" fmla="val 11155"/>
            </a:avLst>
          </a:prstGeom>
          <a:solidFill>
            <a:srgbClr val="EBFFEB"/>
          </a:solidFill>
          <a:ln w="28575" cap="rnd">
            <a:solidFill>
              <a:srgbClr val="33CC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graphicFrame>
        <p:nvGraphicFramePr>
          <p:cNvPr id="121" name="表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657823"/>
              </p:ext>
            </p:extLst>
          </p:nvPr>
        </p:nvGraphicFramePr>
        <p:xfrm>
          <a:off x="1101600" y="2552425"/>
          <a:ext cx="5764282" cy="2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779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 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８月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0" name="正方形/長方形 109"/>
          <p:cNvSpPr/>
          <p:nvPr/>
        </p:nvSpPr>
        <p:spPr>
          <a:xfrm>
            <a:off x="0" y="540000"/>
            <a:ext cx="7200900" cy="1146672"/>
          </a:xfrm>
          <a:prstGeom prst="rect">
            <a:avLst/>
          </a:prstGeom>
          <a:solidFill>
            <a:srgbClr val="D2FF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11" name="Rectangle 5"/>
          <p:cNvSpPr>
            <a:spLocks noChangeArrowheads="1"/>
          </p:cNvSpPr>
          <p:nvPr/>
        </p:nvSpPr>
        <p:spPr bwMode="auto">
          <a:xfrm>
            <a:off x="0" y="1081938"/>
            <a:ext cx="7200900" cy="556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191" tIns="0" rIns="100191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児童扶養手当法</a:t>
            </a:r>
            <a:r>
              <a:rPr lang="ja-JP" altLang="en-US" sz="1200" kern="100" spc="-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一部</a:t>
            </a: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改正し、</a:t>
            </a:r>
            <a:r>
              <a:rPr lang="en-US" altLang="ja-JP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2019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月分の児童扶養手当から</a:t>
            </a:r>
            <a:endParaRPr lang="en-US" altLang="ja-JP" sz="1200" kern="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支払回数を</a:t>
            </a:r>
            <a:r>
              <a:rPr lang="en-US" altLang="ja-JP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〈</a:t>
            </a:r>
            <a:r>
              <a:rPr lang="ja-JP" altLang="en-US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４か月分ずつ年３回 </a:t>
            </a:r>
            <a:r>
              <a:rPr lang="en-US" altLang="ja-JP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〉</a:t>
            </a:r>
            <a:r>
              <a:rPr lang="ja-JP" altLang="en-US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→ </a:t>
            </a:r>
            <a:r>
              <a:rPr lang="en-US" altLang="ja-JP" sz="12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〈</a:t>
            </a:r>
            <a:r>
              <a:rPr lang="ja-JP" altLang="en-US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２か月分ずつ年６回 </a:t>
            </a:r>
            <a:r>
              <a:rPr lang="en-US" altLang="ja-JP" sz="1200" u="sng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〉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に見直します。</a:t>
            </a:r>
          </a:p>
        </p:txBody>
      </p:sp>
      <p:sp>
        <p:nvSpPr>
          <p:cNvPr id="19" name="テキスト ボックス 13"/>
          <p:cNvSpPr txBox="1">
            <a:spLocks noChangeArrowheads="1"/>
          </p:cNvSpPr>
          <p:nvPr/>
        </p:nvSpPr>
        <p:spPr bwMode="auto">
          <a:xfrm>
            <a:off x="86009" y="8882355"/>
            <a:ext cx="5760641" cy="31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191" tIns="50095" rIns="100191" bIns="50095">
            <a:spAutoFit/>
          </a:bodyPr>
          <a:lstStyle/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詳しく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は、お住まいの市区町村へお問い合わせください。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03200" y="9163071"/>
            <a:ext cx="6788149" cy="972000"/>
          </a:xfrm>
          <a:prstGeom prst="rect">
            <a:avLst/>
          </a:prstGeom>
          <a:noFill/>
          <a:ln w="9525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546" rIns="109090" bIns="54546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（お問い合わせ先）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26" name="Picture 2" descr="厚生労働省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000" y="18000"/>
            <a:ext cx="1356643" cy="382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0" y="438693"/>
            <a:ext cx="7200900" cy="612000"/>
          </a:xfrm>
          <a:prstGeom prst="rect">
            <a:avLst/>
          </a:prstGeom>
          <a:solidFill>
            <a:srgbClr val="33CC33"/>
          </a:solidFill>
          <a:ln w="28575">
            <a:noFill/>
            <a:round/>
            <a:headEnd/>
            <a:tailEnd/>
          </a:ln>
        </p:spPr>
        <p:txBody>
          <a:bodyPr vert="horz" wrap="square" lIns="144000" tIns="108000" rIns="3600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3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3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児童扶養手当</a:t>
            </a:r>
            <a:r>
              <a:rPr lang="ja-JP" altLang="en-US" sz="3100" b="1" spc="-1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3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が年６回払いになります</a:t>
            </a:r>
            <a:endParaRPr lang="ja-JP" altLang="en-US" sz="3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44066" y="209000"/>
            <a:ext cx="3739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solidFill>
                  <a:srgbClr val="33CC3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ひとり親のご家庭へ、大切なお知らせ</a:t>
            </a:r>
            <a:endParaRPr kumimoji="1" lang="ja-JP" altLang="en-US" sz="1200" b="1" dirty="0">
              <a:solidFill>
                <a:srgbClr val="33CC33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868728"/>
              </p:ext>
            </p:extLst>
          </p:nvPr>
        </p:nvGraphicFramePr>
        <p:xfrm>
          <a:off x="513895" y="6484393"/>
          <a:ext cx="6176208" cy="68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38099"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4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８月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９月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9"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（現況届）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8" name="正方形/長方形 57"/>
          <p:cNvSpPr/>
          <p:nvPr/>
        </p:nvSpPr>
        <p:spPr>
          <a:xfrm>
            <a:off x="252000" y="1904687"/>
            <a:ext cx="6732826" cy="36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16074" y="1904687"/>
            <a:ext cx="133349" cy="360000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22164" y="1904687"/>
            <a:ext cx="6734670" cy="364179"/>
          </a:xfrm>
          <a:prstGeom prst="rect">
            <a:avLst/>
          </a:prstGeom>
          <a:noFill/>
        </p:spPr>
        <p:txBody>
          <a:bodyPr wrap="square" lIns="108000" tIns="54000" rIns="0" bIns="0" rtlCol="0" anchor="ctr" anchorCtr="0">
            <a:normAutofit/>
          </a:bodyPr>
          <a:lstStyle/>
          <a:p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2019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月分からは、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奇数月に年６回、各２か月分を受け取れます</a:t>
            </a:r>
            <a:endParaRPr lang="en-US" altLang="ja-JP" sz="16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225972"/>
              </p:ext>
            </p:extLst>
          </p:nvPr>
        </p:nvGraphicFramePr>
        <p:xfrm>
          <a:off x="513896" y="5740858"/>
          <a:ext cx="6186982" cy="68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5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41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468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74481"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2018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年（平成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年（平成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８月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９月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129"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（現況届）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1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1267"/>
              </p:ext>
            </p:extLst>
          </p:nvPr>
        </p:nvGraphicFramePr>
        <p:xfrm>
          <a:off x="513895" y="7233358"/>
          <a:ext cx="6176208" cy="68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46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35082"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B="0" anchor="b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18000" marB="1800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８月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９月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２月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３月</a:t>
                      </a:r>
                      <a:endParaRPr kumimoji="1" lang="en-US" altLang="ja-JP" sz="1000" b="1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206"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（現況届）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</a:t>
                      </a:r>
                    </a:p>
                  </a:txBody>
                  <a:tcPr marL="0" marR="0" marT="18000" marB="18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テキスト ボックス 39"/>
          <p:cNvSpPr txBox="1"/>
          <p:nvPr/>
        </p:nvSpPr>
        <p:spPr>
          <a:xfrm>
            <a:off x="513895" y="8387800"/>
            <a:ext cx="6470931" cy="2923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</a:t>
            </a:r>
            <a:r>
              <a:rPr lang="en-US" altLang="ja-JP" sz="9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支払月が変わる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2019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月の支払は、同年８月分から同年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月分までの３か月分が支払われます。これ</a:t>
            </a:r>
            <a:endParaRPr lang="en-US" altLang="ja-JP" sz="95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9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以降は、１・３・５・７・９</a:t>
            </a:r>
            <a:r>
              <a:rPr lang="ja-JP" altLang="en-US" sz="9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月の年６回、それぞれの支払月の前月までの２か月分が支払われます。</a:t>
            </a:r>
            <a:r>
              <a:rPr lang="ja-JP" altLang="en-US" sz="950" kern="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950" strike="sngStrike" kern="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endParaRPr kumimoji="1" lang="ja-JP" altLang="en-US" sz="950" strike="sngStrike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13895" y="8034160"/>
            <a:ext cx="6470931" cy="2923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</a:t>
            </a:r>
            <a:r>
              <a:rPr lang="en-US" altLang="ja-JP" sz="9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現在、８月の現況届時にご提出いただく前年所得によって、必要がある場合は、</a:t>
            </a:r>
            <a:r>
              <a:rPr lang="en-US" altLang="ja-JP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月支払分から手当額の</a:t>
            </a:r>
            <a:endParaRPr lang="en-US" altLang="ja-JP" sz="95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9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9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変更を行っていますが、制度変更後は、翌年１月支払分から手当額の</a:t>
            </a:r>
            <a:r>
              <a:rPr lang="ja-JP" altLang="en-US" sz="950" kern="1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変更を行います。</a:t>
            </a:r>
            <a:endParaRPr kumimoji="1" lang="ja-JP" altLang="en-US" sz="950" strike="sngStrike" dirty="0"/>
          </a:p>
        </p:txBody>
      </p:sp>
      <p:sp>
        <p:nvSpPr>
          <p:cNvPr id="2" name="角丸四角形 1"/>
          <p:cNvSpPr/>
          <p:nvPr/>
        </p:nvSpPr>
        <p:spPr>
          <a:xfrm>
            <a:off x="4635518" y="5920116"/>
            <a:ext cx="512161" cy="504000"/>
          </a:xfrm>
          <a:prstGeom prst="roundRect">
            <a:avLst/>
          </a:prstGeom>
          <a:noFill/>
          <a:ln w="381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角丸四角形 52"/>
          <p:cNvSpPr/>
          <p:nvPr/>
        </p:nvSpPr>
        <p:spPr>
          <a:xfrm>
            <a:off x="5166730" y="7421880"/>
            <a:ext cx="504000" cy="483503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6567" y="2812937"/>
            <a:ext cx="769587" cy="34471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 在</a:t>
            </a:r>
            <a:endParaRPr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（３回払い）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1400" b="1" dirty="0"/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3150000" y="2552425"/>
            <a:ext cx="0" cy="612000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>
            <a:off x="4806000" y="2552425"/>
            <a:ext cx="0" cy="612000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6444218" y="2552425"/>
            <a:ext cx="0" cy="612000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ホームベース 13"/>
          <p:cNvSpPr/>
          <p:nvPr/>
        </p:nvSpPr>
        <p:spPr>
          <a:xfrm>
            <a:off x="1512218" y="2798446"/>
            <a:ext cx="1602000" cy="216000"/>
          </a:xfrm>
          <a:prstGeom prst="homePlate">
            <a:avLst/>
          </a:prstGeom>
          <a:solidFill>
            <a:srgbClr val="75DD75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3132000" y="3164417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4788000" y="3164417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6415764" y="3164417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ホームベース 50"/>
          <p:cNvSpPr/>
          <p:nvPr/>
        </p:nvSpPr>
        <p:spPr>
          <a:xfrm>
            <a:off x="3186000" y="2798446"/>
            <a:ext cx="1584000" cy="216000"/>
          </a:xfrm>
          <a:prstGeom prst="homePlate">
            <a:avLst/>
          </a:prstGeom>
          <a:solidFill>
            <a:srgbClr val="75DD75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ホームベース 51"/>
          <p:cNvSpPr/>
          <p:nvPr/>
        </p:nvSpPr>
        <p:spPr>
          <a:xfrm>
            <a:off x="4842000" y="2798446"/>
            <a:ext cx="1584000" cy="216000"/>
          </a:xfrm>
          <a:prstGeom prst="homePlate">
            <a:avLst/>
          </a:prstGeom>
          <a:solidFill>
            <a:srgbClr val="75DD75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3168000" y="3339976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４月</a:t>
            </a:r>
            <a:endParaRPr kumimoji="1" lang="ja-JP" altLang="en-US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4824000" y="3339976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８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ja-JP" altLang="en-US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6480417" y="3339976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altLang="ja-JP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ja-JP" altLang="en-US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954000" y="3776895"/>
            <a:ext cx="6012000" cy="1245608"/>
          </a:xfrm>
          <a:prstGeom prst="roundRect">
            <a:avLst>
              <a:gd name="adj" fmla="val 11155"/>
            </a:avLst>
          </a:prstGeom>
          <a:solidFill>
            <a:srgbClr val="F8E8E8"/>
          </a:solidFill>
          <a:ln w="28575" cap="rnd">
            <a:solidFill>
              <a:srgbClr val="FF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dirty="0"/>
          </a:p>
        </p:txBody>
      </p:sp>
      <p:graphicFrame>
        <p:nvGraphicFramePr>
          <p:cNvPr id="78" name="表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869591"/>
              </p:ext>
            </p:extLst>
          </p:nvPr>
        </p:nvGraphicFramePr>
        <p:xfrm>
          <a:off x="1101471" y="3937351"/>
          <a:ext cx="5764282" cy="20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17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17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779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２月</a:t>
                      </a:r>
                      <a:endParaRPr kumimoji="1" lang="ja-JP" altLang="en-US" sz="9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３月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４月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５月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６月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７月 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８月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９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endParaRPr kumimoji="1" lang="ja-JP" altLang="en-US" sz="9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19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9" name="直線矢印コネクタ 78"/>
          <p:cNvCxnSpPr/>
          <p:nvPr/>
        </p:nvCxnSpPr>
        <p:spPr>
          <a:xfrm>
            <a:off x="2736354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>
            <a:off x="4392538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6048000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ホームベース 81"/>
          <p:cNvSpPr/>
          <p:nvPr/>
        </p:nvSpPr>
        <p:spPr>
          <a:xfrm>
            <a:off x="1103535" y="4183216"/>
            <a:ext cx="792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3" name="角丸四角形 82"/>
          <p:cNvSpPr/>
          <p:nvPr/>
        </p:nvSpPr>
        <p:spPr>
          <a:xfrm>
            <a:off x="2700306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4356490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6032779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ホームベース 85"/>
          <p:cNvSpPr/>
          <p:nvPr/>
        </p:nvSpPr>
        <p:spPr>
          <a:xfrm>
            <a:off x="2760213" y="4183216"/>
            <a:ext cx="756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7" name="ホームベース 86"/>
          <p:cNvSpPr/>
          <p:nvPr/>
        </p:nvSpPr>
        <p:spPr>
          <a:xfrm>
            <a:off x="4416975" y="4183216"/>
            <a:ext cx="756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角丸四角形 87"/>
          <p:cNvSpPr/>
          <p:nvPr/>
        </p:nvSpPr>
        <p:spPr>
          <a:xfrm>
            <a:off x="2756459" y="4729695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角丸四角形 88"/>
          <p:cNvSpPr/>
          <p:nvPr/>
        </p:nvSpPr>
        <p:spPr>
          <a:xfrm>
            <a:off x="4413873" y="4729695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6048722" y="4729695"/>
            <a:ext cx="408321" cy="218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1" name="ホームベース 90"/>
          <p:cNvSpPr/>
          <p:nvPr/>
        </p:nvSpPr>
        <p:spPr>
          <a:xfrm>
            <a:off x="1944354" y="4183216"/>
            <a:ext cx="756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ホームベース 91"/>
          <p:cNvSpPr/>
          <p:nvPr/>
        </p:nvSpPr>
        <p:spPr>
          <a:xfrm>
            <a:off x="3600538" y="4183216"/>
            <a:ext cx="756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3" name="ホームベース 92"/>
          <p:cNvSpPr/>
          <p:nvPr/>
        </p:nvSpPr>
        <p:spPr>
          <a:xfrm>
            <a:off x="5256722" y="4183216"/>
            <a:ext cx="756000" cy="216000"/>
          </a:xfrm>
          <a:prstGeom prst="homePlate">
            <a:avLst/>
          </a:prstGeom>
          <a:solidFill>
            <a:srgbClr val="FFABFF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か月分</a:t>
            </a:r>
            <a:endParaRPr lang="ja-JP" altLang="en-US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4" name="直線矢印コネクタ 93"/>
          <p:cNvCxnSpPr/>
          <p:nvPr/>
        </p:nvCxnSpPr>
        <p:spPr>
          <a:xfrm>
            <a:off x="1917581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角丸四角形 94"/>
          <p:cNvSpPr/>
          <p:nvPr/>
        </p:nvSpPr>
        <p:spPr>
          <a:xfrm>
            <a:off x="1872258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角丸四角形 95"/>
          <p:cNvSpPr/>
          <p:nvPr/>
        </p:nvSpPr>
        <p:spPr>
          <a:xfrm>
            <a:off x="1907735" y="4729695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7" name="直線矢印コネクタ 96"/>
          <p:cNvCxnSpPr/>
          <p:nvPr/>
        </p:nvCxnSpPr>
        <p:spPr>
          <a:xfrm>
            <a:off x="3574800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角丸四角形 97"/>
          <p:cNvSpPr/>
          <p:nvPr/>
        </p:nvSpPr>
        <p:spPr>
          <a:xfrm>
            <a:off x="3528442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3563919" y="4726961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5220000" y="3938416"/>
            <a:ext cx="0" cy="612000"/>
          </a:xfrm>
          <a:prstGeom prst="straightConnector1">
            <a:avLst/>
          </a:prstGeom>
          <a:ln w="28575">
            <a:solidFill>
              <a:srgbClr val="FF61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角丸四角形 100"/>
          <p:cNvSpPr/>
          <p:nvPr/>
        </p:nvSpPr>
        <p:spPr>
          <a:xfrm>
            <a:off x="5184626" y="4532416"/>
            <a:ext cx="432000" cy="203345"/>
          </a:xfrm>
          <a:prstGeom prst="roundRect">
            <a:avLst>
              <a:gd name="adj" fmla="val 50000"/>
            </a:avLst>
          </a:prstGeom>
          <a:solidFill>
            <a:srgbClr val="FF6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支払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角丸四角形 101"/>
          <p:cNvSpPr/>
          <p:nvPr/>
        </p:nvSpPr>
        <p:spPr>
          <a:xfrm>
            <a:off x="5238000" y="4717981"/>
            <a:ext cx="324563" cy="2208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９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166567" y="4285509"/>
            <a:ext cx="769587" cy="35548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ja-JP" altLang="en-US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改正後</a:t>
            </a:r>
            <a:endParaRPr lang="en-US" altLang="ja-JP" sz="1400" b="1" u="sng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80000"/>
              </a:lnSpc>
            </a:pPr>
            <a:r>
              <a:rPr lang="ja-JP" altLang="en-US" sz="9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（６回払い）</a:t>
            </a:r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17" name="ストライプ矢印 16"/>
          <p:cNvSpPr/>
          <p:nvPr/>
        </p:nvSpPr>
        <p:spPr>
          <a:xfrm rot="5400000">
            <a:off x="85005" y="3535003"/>
            <a:ext cx="932708" cy="298247"/>
          </a:xfrm>
          <a:prstGeom prst="strip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00077" y="6418191"/>
            <a:ext cx="6843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*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078385" y="7160078"/>
            <a:ext cx="6843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*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216074" y="5520218"/>
            <a:ext cx="6768752" cy="3297919"/>
          </a:xfrm>
          <a:prstGeom prst="roundRect">
            <a:avLst>
              <a:gd name="adj" fmla="val 5475"/>
            </a:avLst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6" name="角丸四角形 105"/>
          <p:cNvSpPr/>
          <p:nvPr/>
        </p:nvSpPr>
        <p:spPr>
          <a:xfrm>
            <a:off x="250379" y="5382543"/>
            <a:ext cx="3988245" cy="275353"/>
          </a:xfrm>
          <a:prstGeom prst="roundRect">
            <a:avLst>
              <a:gd name="adj" fmla="val 32704"/>
            </a:avLst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今後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の支払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スケジュール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年４月～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年３月）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二等辺三角形 22"/>
          <p:cNvSpPr/>
          <p:nvPr/>
        </p:nvSpPr>
        <p:spPr>
          <a:xfrm rot="10800000">
            <a:off x="3743831" y="3614528"/>
            <a:ext cx="288000" cy="126000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" name="角丸四角形 111"/>
          <p:cNvSpPr/>
          <p:nvPr/>
        </p:nvSpPr>
        <p:spPr>
          <a:xfrm>
            <a:off x="5166730" y="6666008"/>
            <a:ext cx="504000" cy="483503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4" name="四角形吹き出し 123"/>
          <p:cNvSpPr/>
          <p:nvPr/>
        </p:nvSpPr>
        <p:spPr>
          <a:xfrm>
            <a:off x="-2232198" y="9559007"/>
            <a:ext cx="1768621" cy="576064"/>
          </a:xfrm>
          <a:prstGeom prst="wedgeRectCallout">
            <a:avLst>
              <a:gd name="adj1" fmla="val 69816"/>
              <a:gd name="adj2" fmla="val -48654"/>
            </a:avLst>
          </a:prstGeom>
          <a:solidFill>
            <a:schemeClr val="bg1"/>
          </a:solidFill>
          <a:ln>
            <a:solidFill>
              <a:srgbClr val="9FEDFF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anchor="ctr"/>
          <a:lstStyle/>
          <a:p>
            <a:pPr>
              <a:defRPr/>
            </a:pPr>
            <a:r>
              <a:rPr lang="ja-JP" altLang="en-US" sz="1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各自治体の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お問い合わせ先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を記入。</a:t>
            </a:r>
            <a:endParaRPr lang="en-US" altLang="ja-JP" sz="11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39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203CFD8C950C8C408A5F2BA690A7B904" ma:contentTypeVersion="11" ma:contentTypeDescription="" ma:contentTypeScope="" ma:versionID="0a81e5e294a98a0c29b6227a58d6a4d7">
  <xsd:schema xmlns:xsd="http://www.w3.org/2001/XMLSchema" xmlns:p="http://schemas.microsoft.com/office/2006/metadata/properties" xmlns:ns2="8B97BE19-CDDD-400E-817A-CFDD13F7EC12" xmlns:ns3="96644011-fdb5-4a67-a809-8d06bf36c1e2" targetNamespace="http://schemas.microsoft.com/office/2006/metadata/properties" ma:root="true" ma:fieldsID="f88e75879075e565e15826244df90c3c" ns2:_="" ns3:_="">
    <xsd:import namespace="8B97BE19-CDDD-400E-817A-CFDD13F7EC12"/>
    <xsd:import namespace="96644011-fdb5-4a67-a809-8d06bf36c1e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96644011-fdb5-4a67-a809-8d06bf36c1e2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CAAAA870-562D-470A-97F4-8107A80401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33A170-6833-487D-B9B3-4FE18FFEF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96644011-fdb5-4a67-a809-8d06bf36c1e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2E0F558-D430-4C2E-ABC2-736BBDE3EE47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8B97BE19-CDDD-400E-817A-CFDD13F7EC12"/>
    <ds:schemaRef ds:uri="96644011-fdb5-4a67-a809-8d06bf36c1e2"/>
    <ds:schemaRef ds:uri="http://schemas.microsoft.com/office/2006/metadata/properties"/>
    <ds:schemaRef ds:uri="http://purl.org/dc/terms/"/>
  </ds:schemaRefs>
</ds:datastoreItem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0x0101002DA299AC048A4B8EA9C1D19079C1A32200203CFD8C950C8C408A5F2BA690A7B904</vt:lpwstr>
  </property>
</Properties>
</file>